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6" r:id="rId2"/>
    <p:sldId id="287" r:id="rId3"/>
    <p:sldId id="259" r:id="rId4"/>
    <p:sldId id="260" r:id="rId5"/>
    <p:sldId id="300" r:id="rId6"/>
    <p:sldId id="265" r:id="rId7"/>
    <p:sldId id="266" r:id="rId8"/>
    <p:sldId id="299" r:id="rId9"/>
    <p:sldId id="267" r:id="rId10"/>
    <p:sldId id="263" r:id="rId11"/>
    <p:sldId id="288" r:id="rId12"/>
    <p:sldId id="289" r:id="rId13"/>
    <p:sldId id="290" r:id="rId14"/>
    <p:sldId id="270" r:id="rId15"/>
    <p:sldId id="301" r:id="rId16"/>
    <p:sldId id="305" r:id="rId17"/>
    <p:sldId id="306" r:id="rId18"/>
    <p:sldId id="307" r:id="rId19"/>
    <p:sldId id="309" r:id="rId20"/>
    <p:sldId id="310" r:id="rId21"/>
    <p:sldId id="308" r:id="rId22"/>
    <p:sldId id="325" r:id="rId23"/>
    <p:sldId id="326" r:id="rId24"/>
    <p:sldId id="327" r:id="rId25"/>
    <p:sldId id="272" r:id="rId26"/>
    <p:sldId id="268" r:id="rId27"/>
    <p:sldId id="315" r:id="rId28"/>
    <p:sldId id="328" r:id="rId29"/>
    <p:sldId id="291" r:id="rId30"/>
    <p:sldId id="292" r:id="rId31"/>
    <p:sldId id="293" r:id="rId32"/>
    <p:sldId id="294" r:id="rId33"/>
    <p:sldId id="302" r:id="rId34"/>
    <p:sldId id="295" r:id="rId35"/>
    <p:sldId id="296" r:id="rId36"/>
    <p:sldId id="278" r:id="rId37"/>
    <p:sldId id="303" r:id="rId38"/>
    <p:sldId id="297" r:id="rId39"/>
    <p:sldId id="273" r:id="rId40"/>
    <p:sldId id="274" r:id="rId41"/>
    <p:sldId id="298" r:id="rId42"/>
    <p:sldId id="311" r:id="rId43"/>
    <p:sldId id="312" r:id="rId44"/>
    <p:sldId id="313" r:id="rId45"/>
    <p:sldId id="314" r:id="rId46"/>
    <p:sldId id="316" r:id="rId47"/>
    <p:sldId id="317" r:id="rId48"/>
    <p:sldId id="318" r:id="rId49"/>
    <p:sldId id="275" r:id="rId50"/>
    <p:sldId id="276" r:id="rId51"/>
    <p:sldId id="304" r:id="rId52"/>
    <p:sldId id="279" r:id="rId53"/>
    <p:sldId id="280" r:id="rId54"/>
    <p:sldId id="281" r:id="rId55"/>
    <p:sldId id="282" r:id="rId56"/>
    <p:sldId id="283" r:id="rId57"/>
    <p:sldId id="284" r:id="rId58"/>
    <p:sldId id="285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zh-cn/visualstudio/debugger/debug-with-copilot?view=vs-2022#ai-assisted-exceptions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learn.microsoft.com/zh-cn/azure/cognitive-services/openai/concepts/advanced-prompt-engineering?pivots=programming-language-chat-completions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1062181" y="1362786"/>
            <a:ext cx="4314825" cy="399716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5000"/>
              </a:lnSpc>
            </a:pPr>
            <a:endParaRPr sz="100" dirty="0">
              <a:latin typeface="Arial"/>
              <a:ea typeface="Arial"/>
              <a:cs typeface="Arial"/>
            </a:endParaRPr>
          </a:p>
          <a:p>
            <a:pPr marL="29527" indent="9048" eaLnBrk="0">
              <a:lnSpc>
                <a:spcPct val="87000"/>
              </a:lnSpc>
            </a:pPr>
            <a:r>
              <a:rPr sz="4800" b="1" kern="0" spc="-23" dirty="0">
                <a:solidFill>
                  <a:srgbClr val="262626">
                    <a:alpha val="100000"/>
                  </a:srgbClr>
                </a:solidFill>
                <a:latin typeface="Arial"/>
                <a:ea typeface="Arial"/>
                <a:cs typeface="Arial"/>
              </a:rPr>
              <a:t>GitHub Copilot</a:t>
            </a:r>
            <a:r>
              <a:rPr sz="4800" b="1" kern="0" dirty="0">
                <a:solidFill>
                  <a:srgbClr val="262626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4800" b="1" kern="0" spc="-30" dirty="0" err="1">
                <a:solidFill>
                  <a:srgbClr val="26262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编程最佳实践</a:t>
            </a:r>
            <a:endParaRPr sz="48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8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2524"/>
              </a:lnSpc>
              <a:spcBef>
                <a:spcPts val="586"/>
              </a:spcBef>
            </a:pPr>
            <a:r>
              <a:rPr sz="1950" kern="0" dirty="0" err="1">
                <a:solidFill>
                  <a:srgbClr val="EBA417">
                    <a:alpha val="100000"/>
                  </a:srgbClr>
                </a:solidFill>
                <a:latin typeface="Arial"/>
                <a:ea typeface="Arial"/>
                <a:cs typeface="Arial"/>
              </a:rPr>
              <a:t>AI</a:t>
            </a:r>
            <a:r>
              <a:rPr sz="1950" kern="0" spc="53" dirty="0" err="1">
                <a:solidFill>
                  <a:srgbClr val="EBA41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辅助研发效能提升</a:t>
            </a:r>
            <a:endParaRPr sz="195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1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</a:pPr>
            <a:r>
              <a:rPr lang="en-US" sz="1200" b="1" dirty="0">
                <a:latin typeface="Arial"/>
                <a:ea typeface="Arial"/>
                <a:cs typeface="Arial"/>
              </a:rPr>
              <a:t>C</a:t>
            </a:r>
            <a:r>
              <a:rPr lang="en-US" altLang="zh-CN" sz="1200" b="1" dirty="0">
                <a:latin typeface="Arial"/>
                <a:ea typeface="Arial"/>
                <a:cs typeface="Arial"/>
              </a:rPr>
              <a:t>eline</a:t>
            </a:r>
            <a:endParaRPr sz="75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9348" y="2406393"/>
            <a:ext cx="7319551" cy="3703694"/>
          </a:xfrm>
          <a:prstGeom prst="rect">
            <a:avLst/>
          </a:prstGeom>
        </p:spPr>
      </p:pic>
      <p:sp>
        <p:nvSpPr>
          <p:cNvPr id="164" name="textbox 164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349216" eaLnBrk="0">
              <a:lnSpc>
                <a:spcPts val="2897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Github Copil</a:t>
            </a:r>
            <a:r>
              <a:rPr sz="2400"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ot</a:t>
            </a:r>
            <a:r>
              <a:rPr sz="2400" b="1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自动提供建议来生成代码、注释、测试和文档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1294168" y="2418298"/>
            <a:ext cx="2680334" cy="264271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5240" eaLnBrk="0">
              <a:lnSpc>
                <a:spcPts val="2278"/>
              </a:lnSpc>
            </a:pP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通过注释获取建议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4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9525" indent="8096" eaLnBrk="0">
              <a:lnSpc>
                <a:spcPct val="118000"/>
              </a:lnSpc>
              <a:spcBef>
                <a:spcPts val="407"/>
              </a:spcBef>
            </a:pP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除了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Ghost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Text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建议外</a:t>
            </a:r>
            <a:r>
              <a:rPr sz="1350" kern="0" spc="-24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，你还可以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通过代码注释来提示你期望的代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码。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7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</a:pPr>
            <a:endParaRPr sz="300">
              <a:latin typeface="Arial"/>
              <a:ea typeface="Arial"/>
              <a:cs typeface="Arial"/>
            </a:endParaRPr>
          </a:p>
          <a:p>
            <a:pPr marL="12859" indent="-3333" eaLnBrk="0">
              <a:lnSpc>
                <a:spcPct val="121000"/>
              </a:lnSpc>
              <a:spcBef>
                <a:spcPts val="2"/>
              </a:spcBef>
            </a:pP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例如</a:t>
            </a:r>
            <a:r>
              <a:rPr sz="1350" kern="0" spc="-24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，你可以指定使用某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种类型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的算法或概念</a:t>
            </a:r>
            <a:r>
              <a:rPr sz="1350" kern="0" spc="-3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（例如</a:t>
            </a:r>
            <a:r>
              <a:rPr sz="1350" kern="0" spc="-24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“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使用递归</a:t>
            </a:r>
            <a:r>
              <a:rPr sz="1350" kern="0" spc="8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”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或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“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使用单例模式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”</a:t>
            </a:r>
            <a:r>
              <a:rPr sz="135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），</a:t>
            </a:r>
            <a:r>
              <a:rPr sz="1350" kern="0" spc="-30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或者说明要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实现的具体内容。</a:t>
            </a:r>
            <a:endParaRPr sz="13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762507" y="529514"/>
            <a:ext cx="5001577" cy="44815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377"/>
              </a:lnSpc>
            </a:pP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代码补全</a:t>
            </a:r>
            <a:r>
              <a:rPr sz="2775" b="1" kern="0" spc="-71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Code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Completion</a:t>
            </a:r>
            <a:r>
              <a:rPr sz="2775" b="1" kern="0" spc="-1852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0" name="textbox 170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8</a:t>
            </a:r>
            <a:endParaRPr sz="9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9348" y="2100371"/>
            <a:ext cx="7319551" cy="3822699"/>
          </a:xfrm>
          <a:prstGeom prst="rect">
            <a:avLst/>
          </a:prstGeom>
        </p:spPr>
      </p:pic>
      <p:sp>
        <p:nvSpPr>
          <p:cNvPr id="176" name="textbox 176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349216" eaLnBrk="0">
              <a:lnSpc>
                <a:spcPts val="2897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Github Copil</a:t>
            </a:r>
            <a:r>
              <a:rPr sz="2400"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ot</a:t>
            </a:r>
            <a:r>
              <a:rPr sz="2400" b="1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自动提供建议来生成代码、注释、测试和文档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8" name="textbox 178"/>
          <p:cNvSpPr/>
          <p:nvPr/>
        </p:nvSpPr>
        <p:spPr>
          <a:xfrm>
            <a:off x="1295596" y="2418298"/>
            <a:ext cx="2585561" cy="136445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2282"/>
              </a:lnSpc>
            </a:pPr>
            <a:r>
              <a:rPr b="1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全部接受 </a:t>
            </a:r>
            <a:r>
              <a:rPr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OR</a:t>
            </a:r>
            <a:r>
              <a:rPr b="1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部分接受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2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</a:pPr>
            <a:endParaRPr sz="300">
              <a:latin typeface="Arial"/>
              <a:ea typeface="Arial"/>
              <a:cs typeface="Arial"/>
            </a:endParaRPr>
          </a:p>
          <a:p>
            <a:pPr marL="10478" indent="476" eaLnBrk="0">
              <a:lnSpc>
                <a:spcPct val="121000"/>
              </a:lnSpc>
              <a:spcBef>
                <a:spcPts val="2"/>
              </a:spcBef>
            </a:pP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如果你不想接受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Git</a:t>
            </a:r>
            <a:r>
              <a:rPr sz="1350" kern="0" spc="-24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Hub</a:t>
            </a: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完整建议，</a:t>
            </a:r>
            <a:r>
              <a:rPr sz="1350" kern="0" spc="-28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可以选择接受建议的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下一个单词或下一行。</a:t>
            </a:r>
            <a:endParaRPr sz="13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80" name="textbox 180"/>
          <p:cNvSpPr/>
          <p:nvPr/>
        </p:nvSpPr>
        <p:spPr>
          <a:xfrm>
            <a:off x="762507" y="529514"/>
            <a:ext cx="5001577" cy="44815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377"/>
              </a:lnSpc>
            </a:pP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代码补全</a:t>
            </a:r>
            <a:r>
              <a:rPr sz="2775" b="1" kern="0" spc="-71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Code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Completion</a:t>
            </a:r>
            <a:r>
              <a:rPr sz="2775" b="1" kern="0" spc="-1852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82" name="textbox 182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9</a:t>
            </a:r>
            <a:endParaRPr sz="9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9348" y="2406394"/>
            <a:ext cx="7319551" cy="2908214"/>
          </a:xfrm>
          <a:prstGeom prst="rect">
            <a:avLst/>
          </a:prstGeom>
        </p:spPr>
      </p:pic>
      <p:sp>
        <p:nvSpPr>
          <p:cNvPr id="188" name="textbox 188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349216" eaLnBrk="0">
              <a:lnSpc>
                <a:spcPts val="2897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Github Copil</a:t>
            </a:r>
            <a:r>
              <a:rPr sz="2400"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ot</a:t>
            </a:r>
            <a:r>
              <a:rPr sz="2400" b="1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自动提供建议来生成代码、注释、测试和文档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90" name="textbox 190"/>
          <p:cNvSpPr/>
          <p:nvPr/>
        </p:nvSpPr>
        <p:spPr>
          <a:xfrm>
            <a:off x="1295590" y="2418298"/>
            <a:ext cx="2509361" cy="13639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5716" eaLnBrk="0">
              <a:lnSpc>
                <a:spcPts val="2267"/>
              </a:lnSpc>
            </a:pP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显示更多可选的建议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</a:pPr>
            <a:endParaRPr sz="300">
              <a:latin typeface="Arial"/>
              <a:ea typeface="Arial"/>
              <a:cs typeface="Arial"/>
            </a:endParaRPr>
          </a:p>
          <a:p>
            <a:pPr marL="9525" indent="-476" eaLnBrk="0">
              <a:lnSpc>
                <a:spcPct val="120000"/>
              </a:lnSpc>
              <a:spcBef>
                <a:spcPts val="3"/>
              </a:spcBef>
            </a:pP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对于任何给定的输入，</a:t>
            </a:r>
            <a:r>
              <a:rPr sz="1350" kern="0" spc="-27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能会提供多个替代建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议</a:t>
            </a:r>
            <a:r>
              <a:rPr sz="1350" kern="0" spc="-24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。你可以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悬停在建议上以查看其他建议。</a:t>
            </a:r>
            <a:endParaRPr sz="13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92" name="textbox 192"/>
          <p:cNvSpPr/>
          <p:nvPr/>
        </p:nvSpPr>
        <p:spPr>
          <a:xfrm>
            <a:off x="762507" y="529514"/>
            <a:ext cx="5001577" cy="44815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377"/>
              </a:lnSpc>
            </a:pP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代码补全</a:t>
            </a:r>
            <a:r>
              <a:rPr sz="2775" b="1" kern="0" spc="-71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Code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Completion</a:t>
            </a:r>
            <a:r>
              <a:rPr sz="2775" b="1" kern="0" spc="-1852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94" name="textbox 194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10</a:t>
            </a:r>
            <a:endParaRPr sz="9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99347" y="2406394"/>
            <a:ext cx="7319618" cy="3552617"/>
          </a:xfrm>
          <a:prstGeom prst="rect">
            <a:avLst/>
          </a:prstGeom>
        </p:spPr>
      </p:pic>
      <p:sp>
        <p:nvSpPr>
          <p:cNvPr id="200" name="textbox 200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349216" eaLnBrk="0">
              <a:lnSpc>
                <a:spcPts val="2897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Github Copil</a:t>
            </a:r>
            <a:r>
              <a:rPr sz="2400"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ot</a:t>
            </a:r>
            <a:r>
              <a:rPr sz="2400" b="1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自动提供建议来生成代码、注释、测试和文档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02" name="textbox 202"/>
          <p:cNvSpPr/>
          <p:nvPr/>
        </p:nvSpPr>
        <p:spPr>
          <a:xfrm>
            <a:off x="1294523" y="2418298"/>
            <a:ext cx="2502218" cy="110728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6669" eaLnBrk="0">
              <a:lnSpc>
                <a:spcPts val="2267"/>
              </a:lnSpc>
            </a:pP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显示更多可选的建议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</a:pPr>
            <a:endParaRPr sz="300">
              <a:latin typeface="Arial"/>
              <a:ea typeface="Arial"/>
              <a:cs typeface="Arial"/>
            </a:endParaRPr>
          </a:p>
          <a:p>
            <a:pPr marL="9525" indent="476" eaLnBrk="0">
              <a:lnSpc>
                <a:spcPct val="117000"/>
              </a:lnSpc>
              <a:spcBef>
                <a:spcPts val="3"/>
              </a:spcBef>
            </a:pPr>
            <a:r>
              <a:rPr sz="13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也可以通过快捷键来打开代码补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全面板，</a:t>
            </a:r>
            <a:r>
              <a:rPr sz="1350" kern="0" spc="-3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查看所有可能的建议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3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04" name="textbox 204"/>
          <p:cNvSpPr/>
          <p:nvPr/>
        </p:nvSpPr>
        <p:spPr>
          <a:xfrm>
            <a:off x="762507" y="529514"/>
            <a:ext cx="5001577" cy="44815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377"/>
              </a:lnSpc>
            </a:pP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代码补全</a:t>
            </a:r>
            <a:r>
              <a:rPr sz="2775" b="1" kern="0" spc="-71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Code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Completion</a:t>
            </a:r>
            <a:r>
              <a:rPr sz="2775" b="1" kern="0" spc="-1852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06" name="textbox 206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11</a:t>
            </a:r>
            <a:endParaRPr sz="975">
              <a:latin typeface="Arial"/>
              <a:ea typeface="Arial"/>
              <a:cs typeface="Arial"/>
            </a:endParaRPr>
          </a:p>
        </p:txBody>
      </p:sp>
      <p:pic>
        <p:nvPicPr>
          <p:cNvPr id="208" name="picture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8689" y="3569987"/>
            <a:ext cx="140017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3"/>
          <p:cNvSpPr/>
          <p:nvPr/>
        </p:nvSpPr>
        <p:spPr>
          <a:xfrm>
            <a:off x="425830" y="388780"/>
            <a:ext cx="10321290" cy="59829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899"/>
              </a:lnSpc>
              <a:tabLst/>
            </a:pPr>
            <a:endParaRPr lang="Arial" altLang="Arial" sz="100" dirty="0"/>
          </a:p>
          <a:p>
            <a:pPr marL="19402" algn="l" rtl="0" eaLnBrk="0">
              <a:lnSpc>
                <a:spcPct val="90000"/>
              </a:lnSpc>
              <a:tabLst/>
            </a:pPr>
            <a:r>
              <a:rPr sz="3500" b="1" spc="-17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3500" spc="-17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7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</a:t>
            </a:r>
            <a:r>
              <a:rPr sz="3500" b="1" spc="-11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t</a:t>
            </a:r>
            <a:r>
              <a:rPr sz="3500" spc="-17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spc="-17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使用小技巧</a:t>
            </a:r>
            <a:endParaRPr lang="Microsoft YaHei" altLang="Microsoft YaHei" sz="35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5000"/>
              </a:lnSpc>
              <a:spcBef>
                <a:spcPts val="602"/>
              </a:spcBef>
              <a:tabLst/>
            </a:pPr>
            <a:r>
              <a:rPr sz="18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打开和当前任务相关的代码文件(大约会提升</a:t>
            </a:r>
            <a:r>
              <a:rPr sz="2000" spc="3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5%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-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10%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的代码接受率)</a:t>
            </a:r>
            <a:endParaRPr lang="Microsoft YaHei" altLang="Microsoft YaHei" sz="2000" dirty="0"/>
          </a:p>
          <a:p>
            <a:pPr marL="233174" algn="l" rtl="0" eaLnBrk="0">
              <a:lnSpc>
                <a:spcPct val="95000"/>
              </a:lnSpc>
              <a:spcBef>
                <a:spcPts val="1455"/>
              </a:spcBef>
              <a:tabLst/>
            </a:pPr>
            <a:r>
              <a:rPr sz="12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14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如果相关的类库没有源码，  可以打开元数据信息</a:t>
            </a:r>
            <a:r>
              <a:rPr sz="14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metadata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</a:t>
            </a:r>
            <a:endParaRPr lang="Microsoft YaHei" altLang="Microsoft YaHei" sz="1400" dirty="0"/>
          </a:p>
          <a:p>
            <a:pPr marL="233174" algn="l" rtl="0" eaLnBrk="0">
              <a:lnSpc>
                <a:spcPts val="1689"/>
              </a:lnSpc>
              <a:spcBef>
                <a:spcPts val="1446"/>
              </a:spcBef>
              <a:tabLst/>
            </a:pPr>
            <a:r>
              <a:rPr sz="12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14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如果没有元数据信息，当前编辑的文件里包含了相关类库的使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用方式也可以</a:t>
            </a:r>
            <a:endParaRPr lang="Microsoft YaHei" altLang="Microsoft YaHei" sz="1400" dirty="0"/>
          </a:p>
          <a:p>
            <a:pPr marL="345265" indent="-332565" algn="l" rtl="0" eaLnBrk="0">
              <a:lnSpc>
                <a:spcPct val="99000"/>
              </a:lnSpc>
              <a:spcBef>
                <a:spcPts val="1552"/>
              </a:spcBef>
              <a:tabLst/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保持良好的代码习惯，比如保持比较好的代码命名规范，好的命名可以让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更准确的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解上下文</a:t>
            </a:r>
            <a:endParaRPr lang="Microsoft YaHei" altLang="Microsoft YaHei" sz="2000" dirty="0"/>
          </a:p>
          <a:p>
            <a:pPr marL="12700" algn="l" rtl="0" eaLnBrk="0">
              <a:lnSpc>
                <a:spcPct val="97000"/>
              </a:lnSpc>
              <a:spcBef>
                <a:spcPts val="1450"/>
              </a:spcBef>
              <a:tabLst/>
            </a:pP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多使用快捷键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Ctl+Enter</a:t>
            </a:r>
            <a:endParaRPr lang="Segoe UI" altLang="Segoe UI" sz="2000" dirty="0"/>
          </a:p>
          <a:p>
            <a:pPr marL="12700" algn="l" rtl="0" eaLnBrk="0">
              <a:lnSpc>
                <a:spcPct val="97000"/>
              </a:lnSpc>
              <a:spcBef>
                <a:spcPts val="1480"/>
              </a:spcBef>
              <a:tabLst/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不要追求每次都可以生成大段的代码，  生成一行或者半行其实也很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节省时间</a:t>
            </a:r>
            <a:endParaRPr lang="Microsoft YaHei" altLang="Microsoft YaHei" sz="2000" dirty="0"/>
          </a:p>
          <a:p>
            <a:pPr marL="12716" algn="l" rtl="0" eaLnBrk="0">
              <a:lnSpc>
                <a:spcPct val="97000"/>
              </a:lnSpc>
              <a:spcBef>
                <a:spcPts val="1477"/>
              </a:spcBef>
              <a:tabLst/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可以适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当的调整注释，使其清晰、具体、详细，没有模糊的描述</a:t>
            </a:r>
            <a:endParaRPr lang="Microsoft YaHei" altLang="Microsoft YaHei" sz="2000" dirty="0"/>
          </a:p>
          <a:p>
            <a:pPr marL="347556" indent="-334856" algn="l" rtl="0" eaLnBrk="0">
              <a:lnSpc>
                <a:spcPct val="99000"/>
              </a:lnSpc>
              <a:spcBef>
                <a:spcPts val="1438"/>
              </a:spcBef>
              <a:tabLst/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不要花费过多时间在如何写代码注释上，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提示的效果不好的时候，可以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忽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略当前提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示的内容，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自己写一段代码，之后就会就好了</a:t>
            </a:r>
            <a:endParaRPr lang="Microsoft YaHei" altLang="Microsoft YaHei" sz="2000" dirty="0"/>
          </a:p>
          <a:p>
            <a:pPr marL="12716" algn="l" rtl="0" eaLnBrk="0">
              <a:lnSpc>
                <a:spcPct val="90000"/>
              </a:lnSpc>
              <a:spcBef>
                <a:spcPts val="1467"/>
              </a:spcBef>
              <a:tabLst/>
            </a:pPr>
            <a:r>
              <a:rPr sz="1800" spc="10" dirty="0">
                <a:solidFill>
                  <a:srgbClr val="0078D7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</a:t>
            </a:r>
            <a:r>
              <a:rPr sz="1800" spc="0" dirty="0">
                <a:solidFill>
                  <a:srgbClr val="0078D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2000" spc="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的定位是个更好用的编程工具，而不是代替开发者思考</a:t>
            </a:r>
            <a:endParaRPr lang="Microsoft YaHei" altLang="Microsoft YaHei" sz="2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300" dirty="0"/>
          </a:p>
          <a:p>
            <a:pPr marL="12700" algn="l" rtl="0" eaLnBrk="0">
              <a:lnSpc>
                <a:spcPct val="97000"/>
              </a:lnSpc>
              <a:spcBef>
                <a:spcPts val="2"/>
              </a:spcBef>
              <a:tabLst/>
            </a:pPr>
            <a:r>
              <a:rPr sz="1800" spc="-120" dirty="0">
                <a:solidFill>
                  <a:srgbClr val="0078D7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12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使用原则：观察，思考，  接受，  验证，  修</a:t>
            </a:r>
            <a:r>
              <a:rPr sz="2000" spc="-1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改</a:t>
            </a:r>
            <a:endParaRPr lang="Microsoft YaHei" altLang="Microsoft YaHei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21600000">
            <a:off x="3424113" y="3420710"/>
            <a:ext cx="5439692" cy="2719845"/>
            <a:chOff x="0" y="0"/>
            <a:chExt cx="7252923" cy="3626460"/>
          </a:xfrm>
        </p:grpSpPr>
        <p:sp>
          <p:nvSpPr>
            <p:cNvPr id="630" name="path 630"/>
            <p:cNvSpPr/>
            <p:nvPr/>
          </p:nvSpPr>
          <p:spPr>
            <a:xfrm>
              <a:off x="0" y="0"/>
              <a:ext cx="7252923" cy="3626460"/>
            </a:xfrm>
            <a:custGeom>
              <a:avLst/>
              <a:gdLst/>
              <a:ahLst/>
              <a:cxnLst/>
              <a:rect l="0" t="0" r="0" b="0"/>
              <a:pathLst>
                <a:path w="11421" h="5710">
                  <a:moveTo>
                    <a:pt x="0" y="5710"/>
                  </a:moveTo>
                  <a:cubicBezTo>
                    <a:pt x="0" y="2556"/>
                    <a:pt x="2556" y="0"/>
                    <a:pt x="5710" y="0"/>
                  </a:cubicBezTo>
                  <a:cubicBezTo>
                    <a:pt x="8865" y="0"/>
                    <a:pt x="11421" y="2556"/>
                    <a:pt x="11421" y="5710"/>
                  </a:cubicBezTo>
                </a:path>
              </a:pathLst>
            </a:custGeom>
            <a:solidFill>
              <a:srgbClr val="F2F2F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  <p:sp>
          <p:nvSpPr>
            <p:cNvPr id="632" name="path 632"/>
            <p:cNvSpPr/>
            <p:nvPr/>
          </p:nvSpPr>
          <p:spPr>
            <a:xfrm>
              <a:off x="491282" y="555225"/>
              <a:ext cx="6142470" cy="3071235"/>
            </a:xfrm>
            <a:custGeom>
              <a:avLst/>
              <a:gdLst/>
              <a:ahLst/>
              <a:cxnLst/>
              <a:rect l="0" t="0" r="0" b="0"/>
              <a:pathLst>
                <a:path w="9673" h="4836">
                  <a:moveTo>
                    <a:pt x="0" y="4836"/>
                  </a:moveTo>
                  <a:cubicBezTo>
                    <a:pt x="0" y="2165"/>
                    <a:pt x="2165" y="0"/>
                    <a:pt x="4836" y="0"/>
                  </a:cubicBezTo>
                  <a:cubicBezTo>
                    <a:pt x="7507" y="0"/>
                    <a:pt x="9673" y="2165"/>
                    <a:pt x="9673" y="4836"/>
                  </a:cubicBezTo>
                </a:path>
              </a:pathLst>
            </a:custGeom>
            <a:solidFill>
              <a:srgbClr val="D9D9D9">
                <a:alpha val="65098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  <p:sp>
          <p:nvSpPr>
            <p:cNvPr id="634" name="path 634"/>
            <p:cNvSpPr/>
            <p:nvPr/>
          </p:nvSpPr>
          <p:spPr>
            <a:xfrm>
              <a:off x="1490220" y="1490216"/>
              <a:ext cx="4272483" cy="2136244"/>
            </a:xfrm>
            <a:custGeom>
              <a:avLst/>
              <a:gdLst/>
              <a:ahLst/>
              <a:cxnLst/>
              <a:rect l="0" t="0" r="0" b="0"/>
              <a:pathLst>
                <a:path w="6728" h="3364">
                  <a:moveTo>
                    <a:pt x="0" y="3364"/>
                  </a:moveTo>
                  <a:cubicBezTo>
                    <a:pt x="0" y="1506"/>
                    <a:pt x="1506" y="0"/>
                    <a:pt x="3364" y="0"/>
                  </a:cubicBezTo>
                  <a:cubicBezTo>
                    <a:pt x="5222" y="0"/>
                    <a:pt x="6728" y="1506"/>
                    <a:pt x="6728" y="3364"/>
                  </a:cubicBezTo>
                </a:path>
              </a:pathLst>
            </a:custGeom>
            <a:solidFill>
              <a:srgbClr val="BFBFBF">
                <a:alpha val="65098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36" name="textbox 636"/>
          <p:cNvSpPr/>
          <p:nvPr/>
        </p:nvSpPr>
        <p:spPr>
          <a:xfrm>
            <a:off x="8017605" y="3505767"/>
            <a:ext cx="2917507" cy="8077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4288" eaLnBrk="0">
              <a:lnSpc>
                <a:spcPts val="2357"/>
              </a:lnSpc>
            </a:pPr>
            <a:r>
              <a:rPr sz="1650" b="1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文件开头的注释</a:t>
            </a:r>
            <a:r>
              <a:rPr sz="1650" b="1" kern="0" spc="-36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50" b="1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1650"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Comments</a:t>
            </a:r>
            <a:r>
              <a:rPr sz="1650" b="1" kern="0" spc="3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16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</a:pPr>
            <a:endParaRPr sz="675">
              <a:latin typeface="Arial"/>
              <a:ea typeface="Arial"/>
              <a:cs typeface="Arial"/>
            </a:endParaRPr>
          </a:p>
          <a:p>
            <a:pPr marL="10478" indent="-1429" eaLnBrk="0">
              <a:lnSpc>
                <a:spcPct val="118000"/>
              </a:lnSpc>
              <a:spcBef>
                <a:spcPts val="4"/>
              </a:spcBef>
            </a:pPr>
            <a:r>
              <a:rPr sz="10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Top</a:t>
            </a:r>
            <a:r>
              <a:rPr sz="1050" kern="0" spc="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0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Level</a:t>
            </a:r>
            <a:r>
              <a:rPr sz="1050" kern="0" spc="6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的注释中简要说明要</a:t>
            </a:r>
            <a:r>
              <a:rPr sz="1050" kern="0" spc="5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实现的功能能</a:t>
            </a:r>
            <a:r>
              <a:rPr sz="105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0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够提供很好的指导</a:t>
            </a:r>
            <a:endParaRPr sz="10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38" name="textbox 638"/>
          <p:cNvSpPr/>
          <p:nvPr/>
        </p:nvSpPr>
        <p:spPr>
          <a:xfrm>
            <a:off x="765937" y="4866054"/>
            <a:ext cx="2386013" cy="79914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 dirty="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2145"/>
              </a:lnSpc>
            </a:pPr>
            <a:r>
              <a:rPr sz="1650" b="1" kern="0" spc="3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引用和依赖关系</a:t>
            </a:r>
            <a:endParaRPr sz="165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</a:pPr>
            <a:endParaRPr sz="825" dirty="0">
              <a:latin typeface="Arial"/>
              <a:ea typeface="Arial"/>
              <a:cs typeface="Arial"/>
            </a:endParaRPr>
          </a:p>
          <a:p>
            <a:pPr marL="15240" indent="-5715" eaLnBrk="0">
              <a:lnSpc>
                <a:spcPct val="118000"/>
              </a:lnSpc>
              <a:spcBef>
                <a:spcPts val="2"/>
              </a:spcBef>
            </a:pPr>
            <a:r>
              <a:rPr sz="1050" kern="0" spc="45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显式地声明和引用可以一定程度上避免</a:t>
            </a:r>
            <a:r>
              <a:rPr sz="1050" kern="0" spc="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50" kern="0" spc="38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幻觉</a:t>
            </a:r>
            <a:r>
              <a:rPr sz="105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50" kern="0" spc="3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050" kern="0" spc="38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特别是在使用常用</a:t>
            </a:r>
            <a:r>
              <a:rPr sz="1050" kern="0" spc="3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的外部依赖时</a:t>
            </a:r>
            <a:endParaRPr sz="105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40" name="textbox 640"/>
          <p:cNvSpPr/>
          <p:nvPr/>
        </p:nvSpPr>
        <p:spPr>
          <a:xfrm>
            <a:off x="9042862" y="4866055"/>
            <a:ext cx="2286953" cy="76438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2859" eaLnBrk="0">
              <a:lnSpc>
                <a:spcPts val="2151"/>
              </a:lnSpc>
            </a:pPr>
            <a:r>
              <a:rPr sz="1650" b="1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有意义的命名</a:t>
            </a:r>
            <a:endParaRPr sz="16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1000"/>
              </a:lnSpc>
            </a:pPr>
            <a:endParaRPr sz="825">
              <a:latin typeface="Arial"/>
              <a:ea typeface="Arial"/>
              <a:cs typeface="Arial"/>
            </a:endParaRPr>
          </a:p>
          <a:p>
            <a:pPr marL="15240" indent="-5715" eaLnBrk="0">
              <a:lnSpc>
                <a:spcPct val="116000"/>
              </a:lnSpc>
              <a:spcBef>
                <a:spcPts val="1"/>
              </a:spcBef>
            </a:pPr>
            <a:r>
              <a:rPr sz="975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在多个文件中保持变量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名，</a:t>
            </a:r>
            <a:r>
              <a:rPr sz="975" kern="0" spc="-19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函数名</a:t>
            </a:r>
            <a:r>
              <a:rPr sz="975" kern="0" spc="-17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，类名 </a:t>
            </a: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的语义一致能提供更好的跨文件上下文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42" name="textbox 642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39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644" name="textbox 644"/>
          <p:cNvSpPr/>
          <p:nvPr/>
        </p:nvSpPr>
        <p:spPr>
          <a:xfrm>
            <a:off x="1410018" y="3514695"/>
            <a:ext cx="2579846" cy="60340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2052"/>
              </a:lnSpc>
            </a:pPr>
            <a:r>
              <a:rPr sz="1650" b="1" kern="0" spc="-6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打开的文件</a:t>
            </a:r>
            <a:r>
              <a:rPr sz="1650" b="1" kern="0" spc="-36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50" b="1" kern="0" spc="-6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1650" b="1" kern="0" spc="-6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 Tabs</a:t>
            </a:r>
            <a:r>
              <a:rPr sz="1650" b="1" kern="0" spc="-6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16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0000"/>
              </a:lnSpc>
            </a:pPr>
            <a:endParaRPr sz="9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1464"/>
              </a:lnSpc>
              <a:spcBef>
                <a:spcPts val="5"/>
              </a:spcBef>
            </a:pPr>
            <a:r>
              <a:rPr sz="10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1050" kern="0" spc="5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会把当前打开的文件作为上</a:t>
            </a:r>
            <a:r>
              <a:rPr sz="10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下文</a:t>
            </a:r>
            <a:endParaRPr sz="10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46" name="textbox 646"/>
          <p:cNvSpPr/>
          <p:nvPr/>
        </p:nvSpPr>
        <p:spPr>
          <a:xfrm>
            <a:off x="4754314" y="2030608"/>
            <a:ext cx="2807018" cy="53197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337661" eaLnBrk="0">
              <a:lnSpc>
                <a:spcPts val="1568"/>
              </a:lnSpc>
            </a:pPr>
            <a:r>
              <a:rPr sz="1275" b="1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示例代码（</a:t>
            </a:r>
            <a:r>
              <a:rPr sz="1275"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Sample</a:t>
            </a:r>
            <a:r>
              <a:rPr sz="1275" b="1" kern="0" spc="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75"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Code</a:t>
            </a:r>
            <a:r>
              <a:rPr sz="1275" b="1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1275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1000"/>
              </a:lnSpc>
            </a:pPr>
            <a:endParaRPr sz="975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8447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80"/>
              </a:lnSpc>
            </a:pPr>
            <a:r>
              <a:rPr sz="10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提供有效的示例代码能够显著提升建议的质量</a:t>
            </a:r>
            <a:endParaRPr sz="10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48" name="textbox 648"/>
          <p:cNvSpPr/>
          <p:nvPr/>
        </p:nvSpPr>
        <p:spPr>
          <a:xfrm>
            <a:off x="768552" y="614884"/>
            <a:ext cx="3652838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78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Context</a:t>
            </a:r>
            <a:r>
              <a:rPr sz="2775" b="1" kern="0" spc="2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Is</a:t>
            </a:r>
            <a:r>
              <a:rPr sz="2775" b="1" kern="0" spc="20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Everything</a:t>
            </a:r>
            <a:endParaRPr sz="2775">
              <a:latin typeface="Arial"/>
              <a:ea typeface="Arial"/>
              <a:cs typeface="Arial"/>
            </a:endParaRPr>
          </a:p>
        </p:txBody>
      </p:sp>
      <p:pic>
        <p:nvPicPr>
          <p:cNvPr id="650" name="picture 6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361267" y="4963067"/>
            <a:ext cx="879749" cy="879748"/>
          </a:xfrm>
          <a:prstGeom prst="rect">
            <a:avLst/>
          </a:prstGeom>
        </p:spPr>
      </p:pic>
      <p:pic>
        <p:nvPicPr>
          <p:cNvPr id="652" name="picture 6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652020" y="2989126"/>
            <a:ext cx="879749" cy="879748"/>
          </a:xfrm>
          <a:prstGeom prst="rect">
            <a:avLst/>
          </a:prstGeom>
        </p:spPr>
      </p:pic>
      <p:pic>
        <p:nvPicPr>
          <p:cNvPr id="654" name="picture 6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138126" y="4963067"/>
            <a:ext cx="879749" cy="879748"/>
          </a:xfrm>
          <a:prstGeom prst="rect">
            <a:avLst/>
          </a:prstGeom>
        </p:spPr>
      </p:pic>
      <p:pic>
        <p:nvPicPr>
          <p:cNvPr id="656" name="picture 6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041851" y="3611708"/>
            <a:ext cx="879749" cy="879748"/>
          </a:xfrm>
          <a:prstGeom prst="rect">
            <a:avLst/>
          </a:prstGeom>
        </p:spPr>
      </p:pic>
      <p:pic>
        <p:nvPicPr>
          <p:cNvPr id="658" name="picture 6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204757" y="3611708"/>
            <a:ext cx="879749" cy="879748"/>
          </a:xfrm>
          <a:prstGeom prst="rect">
            <a:avLst/>
          </a:prstGeom>
        </p:spPr>
      </p:pic>
      <p:sp>
        <p:nvSpPr>
          <p:cNvPr id="660" name="textbox 660"/>
          <p:cNvSpPr/>
          <p:nvPr/>
        </p:nvSpPr>
        <p:spPr>
          <a:xfrm>
            <a:off x="5539997" y="5077893"/>
            <a:ext cx="1225391" cy="49244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3727"/>
              </a:lnSpc>
            </a:pPr>
            <a:r>
              <a:rPr sz="2775" kern="0" spc="-15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Context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picture 8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97750" y="1853688"/>
            <a:ext cx="10903828" cy="3561714"/>
          </a:xfrm>
          <a:prstGeom prst="rect">
            <a:avLst/>
          </a:prstGeom>
        </p:spPr>
      </p:pic>
      <p:sp>
        <p:nvSpPr>
          <p:cNvPr id="844" name="textbox 844"/>
          <p:cNvSpPr/>
          <p:nvPr/>
        </p:nvSpPr>
        <p:spPr>
          <a:xfrm>
            <a:off x="729304" y="3024373"/>
            <a:ext cx="2173604" cy="7905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467201" eaLnBrk="0">
              <a:lnSpc>
                <a:spcPts val="1629"/>
              </a:lnSpc>
            </a:pPr>
            <a:r>
              <a:rPr sz="1350" b="1" kern="0" spc="38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打开相关的文件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</a:pPr>
            <a:endParaRPr sz="90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7866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96215" indent="-187166" eaLnBrk="0">
              <a:lnSpc>
                <a:spcPct val="142000"/>
              </a:lnSpc>
            </a:pP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打开和你正在开发的功能相关的文件</a:t>
            </a: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帮助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更好的理解你的意图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46" name="textbox 846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47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848" name="textbox 848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88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icture 8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97750" y="1853688"/>
            <a:ext cx="10903828" cy="3561714"/>
          </a:xfrm>
          <a:prstGeom prst="rect">
            <a:avLst/>
          </a:prstGeom>
        </p:spPr>
      </p:pic>
      <p:sp>
        <p:nvSpPr>
          <p:cNvPr id="854" name="textbox 854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48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856" name="textbox 856"/>
          <p:cNvSpPr/>
          <p:nvPr/>
        </p:nvSpPr>
        <p:spPr>
          <a:xfrm>
            <a:off x="763212" y="3024373"/>
            <a:ext cx="2103596" cy="69770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434339" eaLnBrk="0">
              <a:lnSpc>
                <a:spcPts val="1629"/>
              </a:lnSpc>
            </a:pPr>
            <a:r>
              <a:rPr sz="1350" b="1" kern="0" spc="38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文件开头的注释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</a:pPr>
            <a:endParaRPr sz="825">
              <a:latin typeface="Arial"/>
              <a:ea typeface="Arial"/>
              <a:cs typeface="Arial"/>
            </a:endParaRPr>
          </a:p>
          <a:p>
            <a:pPr marL="357188" indent="-347663" eaLnBrk="0">
              <a:lnSpc>
                <a:spcPct val="115000"/>
              </a:lnSpc>
              <a:spcBef>
                <a:spcPts val="4"/>
              </a:spcBef>
            </a:pPr>
            <a:r>
              <a:rPr sz="975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Top</a:t>
            </a: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Level</a:t>
            </a: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的注释中简要说明要实现的</a:t>
            </a:r>
            <a:r>
              <a:rPr sz="975" kern="0" spc="5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功能能够提供很好的指导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58" name="textbox 858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641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picture 8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04233" y="1385032"/>
            <a:ext cx="8303894" cy="4498974"/>
          </a:xfrm>
          <a:prstGeom prst="rect">
            <a:avLst/>
          </a:prstGeom>
        </p:spPr>
      </p:pic>
      <p:sp>
        <p:nvSpPr>
          <p:cNvPr id="864" name="textbox 864"/>
          <p:cNvSpPr/>
          <p:nvPr/>
        </p:nvSpPr>
        <p:spPr>
          <a:xfrm>
            <a:off x="397750" y="2681313"/>
            <a:ext cx="2832734" cy="1652588"/>
          </a:xfrm>
          <a:prstGeom prst="rect">
            <a:avLst/>
          </a:prstGeom>
          <a:solidFill>
            <a:srgbClr val="D8D8D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802958" eaLnBrk="0">
              <a:lnSpc>
                <a:spcPts val="1629"/>
              </a:lnSpc>
              <a:spcBef>
                <a:spcPts val="5"/>
              </a:spcBef>
            </a:pPr>
            <a:r>
              <a:rPr sz="1350" b="1" kern="0" spc="38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显式地指定依赖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</a:pPr>
            <a:endParaRPr sz="825">
              <a:latin typeface="Arial"/>
              <a:ea typeface="Arial"/>
              <a:cs typeface="Arial"/>
            </a:endParaRPr>
          </a:p>
          <a:p>
            <a:pPr marL="1040606" indent="-698658" eaLnBrk="0">
              <a:lnSpc>
                <a:spcPct val="115000"/>
              </a:lnSpc>
              <a:spcBef>
                <a:spcPts val="5"/>
              </a:spcBef>
            </a:pP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指定具体的包和依赖可以生成更符</a:t>
            </a: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合预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期的代码建议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66" name="textbox 866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49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868" name="textbox 868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67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picture 8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97750" y="1431475"/>
            <a:ext cx="10878472" cy="4195937"/>
          </a:xfrm>
          <a:prstGeom prst="rect">
            <a:avLst/>
          </a:prstGeom>
        </p:spPr>
      </p:pic>
      <p:sp>
        <p:nvSpPr>
          <p:cNvPr id="884" name="textbox 884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51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886" name="textbox 886"/>
          <p:cNvSpPr/>
          <p:nvPr/>
        </p:nvSpPr>
        <p:spPr>
          <a:xfrm>
            <a:off x="731588" y="3024373"/>
            <a:ext cx="2171223" cy="69818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201930" eaLnBrk="0">
              <a:lnSpc>
                <a:spcPts val="1629"/>
              </a:lnSpc>
            </a:pPr>
            <a:r>
              <a:rPr sz="1350" b="1" kern="0" spc="38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具体且范围明确的注释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</a:pPr>
            <a:endParaRPr sz="825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7322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516255" indent="-506730" eaLnBrk="0">
              <a:lnSpc>
                <a:spcPct val="115000"/>
              </a:lnSpc>
            </a:pP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通过提供具体且范围明确的函数</a:t>
            </a: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注释来</a:t>
            </a:r>
            <a:r>
              <a:rPr sz="975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提升代码建议的效果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88" name="textbox 888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49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/>
          <p:nvPr/>
        </p:nvSpPr>
        <p:spPr>
          <a:xfrm>
            <a:off x="2843320" y="1411432"/>
            <a:ext cx="6752273" cy="425481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</a:pPr>
            <a:endParaRPr sz="75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7791"/>
              </a:lnSpc>
            </a:pPr>
            <a:endParaRPr sz="100" dirty="0">
              <a:latin typeface="Arial"/>
              <a:ea typeface="Arial"/>
              <a:cs typeface="Arial"/>
            </a:endParaRPr>
          </a:p>
          <a:p>
            <a:pPr marL="737235" eaLnBrk="0">
              <a:lnSpc>
                <a:spcPct val="251000"/>
              </a:lnSpc>
              <a:tabLst>
                <a:tab pos="1331595" algn="l"/>
                <a:tab pos="1971198" algn="l"/>
                <a:tab pos="2062639" algn="l"/>
              </a:tabLst>
            </a:pPr>
            <a:r>
              <a:rPr sz="1950" kern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	</a:t>
            </a:r>
            <a:r>
              <a:rPr lang="en-US" altLang="zh-CN" sz="1725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lang="en-US" altLang="zh-CN" sz="19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lang="en-US" altLang="zh-CN" sz="1950" spc="15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lang="en-US" altLang="zh-CN" sz="19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lang="zh-CN" altLang="en-US" sz="1950" spc="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介</a:t>
            </a:r>
            <a:r>
              <a:rPr lang="zh-CN" altLang="en-US" sz="19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绍</a:t>
            </a:r>
            <a:endParaRPr lang="zh-CN" altLang="en-US" sz="1950" dirty="0"/>
          </a:p>
          <a:p>
            <a:pPr marL="737235" eaLnBrk="0">
              <a:lnSpc>
                <a:spcPct val="251000"/>
              </a:lnSpc>
              <a:tabLst>
                <a:tab pos="1331595" algn="l"/>
                <a:tab pos="1971198" algn="l"/>
                <a:tab pos="2062639" algn="l"/>
              </a:tabLst>
            </a:pPr>
            <a:r>
              <a:rPr sz="1950" kern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	</a:t>
            </a:r>
            <a:r>
              <a:rPr lang="en-US" altLang="zh-CN" sz="19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lang="en-US" altLang="zh-CN" sz="1950" spc="15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lang="en-US" altLang="zh-CN" sz="19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lang="zh-CN" altLang="en-US" sz="1950" spc="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工作</a:t>
            </a:r>
            <a:r>
              <a:rPr lang="zh-CN" altLang="en-US" sz="19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原理说明</a:t>
            </a:r>
            <a:endParaRPr lang="zh-CN" altLang="en-US" sz="1950" dirty="0"/>
          </a:p>
          <a:p>
            <a:pPr marL="737235" eaLnBrk="0">
              <a:lnSpc>
                <a:spcPct val="251000"/>
              </a:lnSpc>
              <a:tabLst>
                <a:tab pos="1331595" algn="l"/>
                <a:tab pos="1971198" algn="l"/>
                <a:tab pos="2062639" algn="l"/>
              </a:tabLst>
            </a:pPr>
            <a:r>
              <a:rPr sz="1950" kern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		</a:t>
            </a:r>
            <a:r>
              <a:rPr lang="zh-CN" altLang="en-US" sz="19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lang="en-US" altLang="zh-CN" sz="19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lang="zh-CN" altLang="en-US" sz="1950" spc="8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lang="en-US" altLang="zh-CN" sz="19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lang="zh-CN" altLang="en-US" sz="1950" spc="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的能力</a:t>
            </a:r>
            <a:r>
              <a:rPr sz="195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en-US" sz="1950" kern="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737235" eaLnBrk="0">
              <a:lnSpc>
                <a:spcPct val="251000"/>
              </a:lnSpc>
              <a:tabLst>
                <a:tab pos="1331595" algn="l"/>
                <a:tab pos="1971198" algn="l"/>
                <a:tab pos="2062639" algn="l"/>
              </a:tabLst>
            </a:pPr>
            <a:r>
              <a:rPr lang="en-US" sz="195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	</a:t>
            </a:r>
            <a:r>
              <a:rPr lang="en-US" altLang="zh-CN" sz="19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Chat</a:t>
            </a:r>
            <a:r>
              <a:rPr lang="zh-CN" altLang="en-US" sz="19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的使用场景汇总</a:t>
            </a:r>
            <a:endParaRPr lang="zh-CN" altLang="en-US" sz="1950" dirty="0"/>
          </a:p>
          <a:p>
            <a:pPr marL="737235" eaLnBrk="0">
              <a:lnSpc>
                <a:spcPct val="251000"/>
              </a:lnSpc>
              <a:tabLst>
                <a:tab pos="1331595" algn="l"/>
                <a:tab pos="1971198" algn="l"/>
                <a:tab pos="2062639" algn="l"/>
              </a:tabLst>
            </a:pPr>
            <a:r>
              <a:rPr lang="en-US" sz="195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	</a:t>
            </a:r>
            <a:r>
              <a:rPr lang="zh-CN" altLang="en-US" sz="1950" spc="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常见</a:t>
            </a:r>
            <a:r>
              <a:rPr lang="zh-CN" altLang="en-US" sz="19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问题解答</a:t>
            </a:r>
            <a:endParaRPr lang="zh-CN" altLang="en-US" sz="1950" dirty="0"/>
          </a:p>
          <a:p>
            <a:pPr marL="737235" eaLnBrk="0">
              <a:lnSpc>
                <a:spcPct val="251000"/>
              </a:lnSpc>
              <a:tabLst>
                <a:tab pos="1331595" algn="l"/>
                <a:tab pos="1971198" algn="l"/>
                <a:tab pos="2062639" algn="l"/>
              </a:tabLst>
            </a:pPr>
            <a:r>
              <a:rPr sz="195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sz="195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52845" y="4808045"/>
            <a:ext cx="728102" cy="8382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852845" y="3961273"/>
            <a:ext cx="728102" cy="8382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852845" y="3114501"/>
            <a:ext cx="728102" cy="83820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852845" y="2267730"/>
            <a:ext cx="728102" cy="838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852845" y="1420957"/>
            <a:ext cx="728102" cy="838201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87250" y="6249734"/>
            <a:ext cx="12022931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28" name="textbox 28"/>
          <p:cNvSpPr/>
          <p:nvPr/>
        </p:nvSpPr>
        <p:spPr>
          <a:xfrm>
            <a:off x="913091" y="1391337"/>
            <a:ext cx="1778317" cy="7539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54292" eaLnBrk="0">
              <a:lnSpc>
                <a:spcPts val="3042"/>
              </a:lnSpc>
            </a:pPr>
            <a:r>
              <a:rPr sz="2400" b="1" kern="0" spc="-18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目录</a:t>
            </a:r>
            <a:endParaRPr sz="2400">
              <a:latin typeface="Microsoft YaHei"/>
              <a:ea typeface="Microsoft YaHei"/>
              <a:cs typeface="Microsoft YaHei"/>
            </a:endParaRPr>
          </a:p>
          <a:p>
            <a:pPr marL="9525" eaLnBrk="0">
              <a:lnSpc>
                <a:spcPct val="81000"/>
              </a:lnSpc>
              <a:spcBef>
                <a:spcPts val="409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/CONTENTS</a:t>
            </a:r>
            <a:endParaRPr sz="24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picture 8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04230" y="1109944"/>
            <a:ext cx="8271990" cy="4638039"/>
          </a:xfrm>
          <a:prstGeom prst="rect">
            <a:avLst/>
          </a:prstGeom>
        </p:spPr>
      </p:pic>
      <p:sp>
        <p:nvSpPr>
          <p:cNvPr id="894" name="textbox 894"/>
          <p:cNvSpPr/>
          <p:nvPr/>
        </p:nvSpPr>
        <p:spPr>
          <a:xfrm>
            <a:off x="397750" y="2681313"/>
            <a:ext cx="2832734" cy="1652588"/>
          </a:xfrm>
          <a:prstGeom prst="rect">
            <a:avLst/>
          </a:prstGeom>
          <a:solidFill>
            <a:srgbClr val="D8D8D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888206" eaLnBrk="0">
              <a:lnSpc>
                <a:spcPts val="1629"/>
              </a:lnSpc>
              <a:spcBef>
                <a:spcPts val="5"/>
              </a:spcBef>
            </a:pPr>
            <a:r>
              <a:rPr sz="1350" b="1" kern="0" spc="38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提供示例代码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</a:pPr>
            <a:endParaRPr sz="825">
              <a:latin typeface="Arial"/>
              <a:ea typeface="Arial"/>
              <a:cs typeface="Arial"/>
            </a:endParaRPr>
          </a:p>
          <a:p>
            <a:pPr marL="399098" indent="-57150" eaLnBrk="0">
              <a:lnSpc>
                <a:spcPct val="118000"/>
              </a:lnSpc>
              <a:spcBef>
                <a:spcPts val="2"/>
              </a:spcBef>
            </a:pP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提供符合最佳实践的示例代码可以</a:t>
            </a: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显著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提升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代码建议的质量和一致性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96" name="textbox 896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52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898" name="textbox 898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063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0"/>
          <p:cNvGrpSpPr/>
          <p:nvPr/>
        </p:nvGrpSpPr>
        <p:grpSpPr>
          <a:xfrm rot="21600000">
            <a:off x="397750" y="1786196"/>
            <a:ext cx="10878472" cy="3442215"/>
            <a:chOff x="0" y="0"/>
            <a:chExt cx="14504629" cy="4589620"/>
          </a:xfrm>
        </p:grpSpPr>
        <p:pic>
          <p:nvPicPr>
            <p:cNvPr id="872" name="picture 8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4504629" cy="4589620"/>
            </a:xfrm>
            <a:prstGeom prst="rect">
              <a:avLst/>
            </a:prstGeom>
          </p:spPr>
        </p:pic>
        <p:sp>
          <p:nvSpPr>
            <p:cNvPr id="874" name="textbox 874"/>
            <p:cNvSpPr/>
            <p:nvPr/>
          </p:nvSpPr>
          <p:spPr>
            <a:xfrm>
              <a:off x="-12700" y="-12700"/>
              <a:ext cx="14530070" cy="461517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0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marL="718661" eaLnBrk="0">
                <a:lnSpc>
                  <a:spcPts val="1629"/>
                </a:lnSpc>
              </a:pPr>
              <a:r>
                <a:rPr sz="1350" b="1" kern="0" spc="38">
                  <a:solidFill>
                    <a:srgbClr val="1165A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使用有意义的名称</a:t>
              </a:r>
              <a:endParaRPr sz="1350">
                <a:latin typeface="Microsoft YaHei"/>
                <a:ea typeface="Microsoft YaHei"/>
                <a:cs typeface="Microsoft YaHei"/>
              </a:endParaRPr>
            </a:p>
            <a:p>
              <a:pPr marL="344805" eaLnBrk="0">
                <a:lnSpc>
                  <a:spcPts val="1331"/>
                </a:lnSpc>
                <a:spcBef>
                  <a:spcPts val="971"/>
                </a:spcBef>
              </a:pPr>
              <a:r>
                <a:rPr sz="975" kern="0" spc="23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有意义的名称可以帮助</a:t>
              </a:r>
              <a:r>
                <a:rPr sz="975" kern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Copilot</a:t>
              </a:r>
              <a:r>
                <a:rPr sz="975" kern="0" spc="23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更好的理</a:t>
              </a:r>
              <a:endParaRPr sz="975">
                <a:latin typeface="Microsoft YaHei"/>
                <a:ea typeface="Microsoft YaHei"/>
                <a:cs typeface="Microsoft YaHei"/>
              </a:endParaRPr>
            </a:p>
            <a:p>
              <a:pPr marL="671989" eaLnBrk="0">
                <a:lnSpc>
                  <a:spcPts val="1316"/>
                </a:lnSpc>
              </a:pPr>
              <a:r>
                <a:rPr sz="975" kern="0" spc="8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解变量，</a:t>
              </a:r>
              <a:r>
                <a:rPr sz="975" kern="0" spc="-195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975" kern="0" spc="8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函数或者类的功能</a:t>
              </a:r>
              <a:endParaRPr sz="975"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876" name="textbox 876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50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878" name="textbox 878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picture 1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748086" y="1207652"/>
            <a:ext cx="7772400" cy="4442459"/>
          </a:xfrm>
          <a:prstGeom prst="rect">
            <a:avLst/>
          </a:prstGeom>
        </p:spPr>
      </p:pic>
      <p:sp>
        <p:nvSpPr>
          <p:cNvPr id="1120" name="textbox 1120"/>
          <p:cNvSpPr/>
          <p:nvPr/>
        </p:nvSpPr>
        <p:spPr>
          <a:xfrm>
            <a:off x="758925" y="619151"/>
            <a:ext cx="2677478" cy="136445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194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28099" eaLnBrk="0">
              <a:lnSpc>
                <a:spcPct val="80000"/>
              </a:lnSpc>
            </a:pPr>
            <a:r>
              <a:rPr sz="2775" b="1" kern="0" spc="-4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Plan</a:t>
            </a:r>
            <a:endParaRPr sz="2775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</a:pPr>
            <a:endParaRPr sz="450">
              <a:latin typeface="Arial"/>
              <a:ea typeface="Arial"/>
              <a:cs typeface="Arial"/>
            </a:endParaRPr>
          </a:p>
          <a:p>
            <a:pPr marL="14288" indent="-5239" eaLnBrk="0">
              <a:lnSpc>
                <a:spcPct val="104000"/>
              </a:lnSpc>
              <a:spcBef>
                <a:spcPts val="2"/>
              </a:spcBef>
            </a:pPr>
            <a:r>
              <a:rPr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</a:t>
            </a:r>
            <a:r>
              <a:rPr kern="0" spc="25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 </a:t>
            </a:r>
            <a:r>
              <a:rPr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辅助</a:t>
            </a:r>
            <a:r>
              <a:rPr kern="0" spc="-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编写用户</a:t>
            </a:r>
            <a:r>
              <a:rPr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故事和需求文档</a:t>
            </a:r>
            <a:endParaRPr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22" name="textbox 1122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70</a:t>
            </a:r>
            <a:endParaRPr sz="975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229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picture 1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748086" y="1742973"/>
            <a:ext cx="7772400" cy="3371850"/>
          </a:xfrm>
          <a:prstGeom prst="rect">
            <a:avLst/>
          </a:prstGeom>
        </p:spPr>
      </p:pic>
      <p:sp>
        <p:nvSpPr>
          <p:cNvPr id="1128" name="textbox 1128"/>
          <p:cNvSpPr/>
          <p:nvPr/>
        </p:nvSpPr>
        <p:spPr>
          <a:xfrm>
            <a:off x="760068" y="1392762"/>
            <a:ext cx="2904649" cy="5919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0478" indent="-953" eaLnBrk="0">
              <a:lnSpc>
                <a:spcPct val="104000"/>
              </a:lnSpc>
              <a:spcBef>
                <a:spcPts val="1"/>
              </a:spcBef>
            </a:pPr>
            <a:r>
              <a:rPr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利用</a:t>
            </a:r>
            <a:r>
              <a:rPr kern="0" spc="26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 </a:t>
            </a:r>
            <a:r>
              <a:rPr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提供的代</a:t>
            </a:r>
            <a:r>
              <a:rPr kern="0" spc="-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码片段</a:t>
            </a:r>
            <a:r>
              <a:rPr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生成架构图</a:t>
            </a:r>
            <a:endParaRPr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30" name="textbox 1130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71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1134" name="textbox 1134"/>
          <p:cNvSpPr/>
          <p:nvPr/>
        </p:nvSpPr>
        <p:spPr>
          <a:xfrm>
            <a:off x="777442" y="619151"/>
            <a:ext cx="1178242" cy="35861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44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0000"/>
              </a:lnSpc>
            </a:pPr>
            <a:r>
              <a:rPr sz="2775" b="1" kern="0" spc="-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Design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33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picture 1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044098" y="1381433"/>
            <a:ext cx="7476389" cy="4124904"/>
          </a:xfrm>
          <a:prstGeom prst="rect">
            <a:avLst/>
          </a:prstGeom>
        </p:spPr>
      </p:pic>
      <p:sp>
        <p:nvSpPr>
          <p:cNvPr id="1138" name="textbox 1138"/>
          <p:cNvSpPr/>
          <p:nvPr/>
        </p:nvSpPr>
        <p:spPr>
          <a:xfrm>
            <a:off x="759839" y="619150"/>
            <a:ext cx="2963703" cy="383381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648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26669" eaLnBrk="0">
              <a:lnSpc>
                <a:spcPct val="80000"/>
              </a:lnSpc>
            </a:pPr>
            <a:r>
              <a:rPr sz="2775"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Development</a:t>
            </a:r>
            <a:endParaRPr sz="2775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2396"/>
              </a:lnSpc>
              <a:spcBef>
                <a:spcPts val="548"/>
              </a:spcBef>
            </a:pPr>
            <a:r>
              <a:rPr kern="0" spc="-8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在开发环节</a:t>
            </a:r>
            <a:r>
              <a:rPr kern="0" spc="-8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kern="0" spc="-8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可以帮助：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1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3334" eaLnBrk="0">
              <a:lnSpc>
                <a:spcPts val="2291"/>
              </a:lnSpc>
              <a:spcBef>
                <a:spcPts val="542"/>
              </a:spcBef>
            </a:pPr>
            <a:r>
              <a:rPr sz="2700" kern="0" spc="-38" baseline="-5474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25" kern="0" spc="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kern="0" spc="-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代码审查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3334" eaLnBrk="0">
              <a:lnSpc>
                <a:spcPts val="2291"/>
              </a:lnSpc>
              <a:spcBef>
                <a:spcPts val="545"/>
              </a:spcBef>
            </a:pPr>
            <a:r>
              <a:rPr sz="2700" kern="0" spc="-38" baseline="-5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25" kern="0" spc="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kern="0" spc="-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结对编程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3334" eaLnBrk="0">
              <a:lnSpc>
                <a:spcPts val="2282"/>
              </a:lnSpc>
              <a:spcBef>
                <a:spcPts val="545"/>
              </a:spcBef>
            </a:pPr>
            <a:r>
              <a:rPr sz="2700" kern="0" spc="-30" baseline="-503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25" kern="0" spc="9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kern="0" spc="-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开发快速原型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3334" eaLnBrk="0">
              <a:lnSpc>
                <a:spcPts val="2283"/>
              </a:lnSpc>
              <a:spcBef>
                <a:spcPts val="545"/>
              </a:spcBef>
            </a:pPr>
            <a:r>
              <a:rPr sz="2700" kern="0" spc="-30" baseline="-52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25" kern="0" spc="11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kern="0" spc="-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学习不熟悉的语言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</a:pPr>
            <a:endParaRPr sz="450">
              <a:latin typeface="Arial"/>
              <a:ea typeface="Arial"/>
              <a:cs typeface="Arial"/>
            </a:endParaRPr>
          </a:p>
          <a:p>
            <a:pPr marL="13334" eaLnBrk="0">
              <a:lnSpc>
                <a:spcPts val="2276"/>
              </a:lnSpc>
              <a:spcBef>
                <a:spcPts val="2"/>
              </a:spcBef>
            </a:pPr>
            <a:r>
              <a:rPr sz="2700" kern="0" spc="-30" baseline="-5094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25" kern="0" spc="9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kern="0" spc="-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敏捷开发实践</a:t>
            </a:r>
            <a:endParaRPr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40" name="textbox 1140"/>
          <p:cNvSpPr/>
          <p:nvPr/>
        </p:nvSpPr>
        <p:spPr>
          <a:xfrm>
            <a:off x="755573" y="6271401"/>
            <a:ext cx="10683716" cy="13382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648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/>
            <a:r>
              <a:rPr sz="6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6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6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页眉和页脚中修改此文</a:t>
            </a:r>
            <a:r>
              <a:rPr sz="6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</a:t>
            </a:r>
            <a:r>
              <a:rPr sz="6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</a:t>
            </a:r>
            <a:r>
              <a:rPr sz="6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750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72</a:t>
            </a:r>
            <a:endParaRPr sz="75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5"/>
          <p:cNvSpPr/>
          <p:nvPr/>
        </p:nvSpPr>
        <p:spPr>
          <a:xfrm>
            <a:off x="699853" y="1397305"/>
            <a:ext cx="8770619" cy="43611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16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6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</a:t>
            </a: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代码说明：深入分析和说明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代码块的工作原理</a:t>
            </a:r>
            <a:endParaRPr lang="Microsoft YaHei" altLang="Microsoft YaHei" sz="1800" dirty="0"/>
          </a:p>
          <a:p>
            <a:pPr marL="12700" algn="l" rtl="0" eaLnBrk="0">
              <a:lnSpc>
                <a:spcPct val="97000"/>
              </a:lnSpc>
              <a:spcBef>
                <a:spcPts val="1453"/>
              </a:spcBef>
              <a:tabLst/>
            </a:pPr>
            <a:r>
              <a:rPr sz="16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</a:t>
            </a: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代码帮助：获取编程相关问题的解答，可以是自然语言格式，也可以是代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码片段格式</a:t>
            </a:r>
            <a:endParaRPr lang="Microsoft YaHei" altLang="Microsoft YaHei" sz="1800" dirty="0"/>
          </a:p>
          <a:p>
            <a:pPr marL="12716" algn="l" rtl="0" eaLnBrk="0">
              <a:lnSpc>
                <a:spcPct val="97000"/>
              </a:lnSpc>
              <a:spcBef>
                <a:spcPts val="1473"/>
              </a:spcBef>
              <a:tabLst/>
            </a:pPr>
            <a:r>
              <a:rPr sz="16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</a:t>
            </a: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代码优化：获取特定于上下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文的代码提议和建议</a:t>
            </a:r>
            <a:endParaRPr lang="Microsoft YaHei" altLang="Microsoft YaHei" sz="1800" dirty="0"/>
          </a:p>
          <a:p>
            <a:pPr marL="12700" algn="l" rtl="0" eaLnBrk="0">
              <a:lnSpc>
                <a:spcPct val="97000"/>
              </a:lnSpc>
              <a:spcBef>
                <a:spcPts val="1469"/>
              </a:spcBef>
              <a:tabLst/>
            </a:pPr>
            <a:r>
              <a:rPr sz="16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</a:t>
            </a: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单元测试：生成完整的单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元测试</a:t>
            </a:r>
            <a:endParaRPr lang="Microsoft YaHei" altLang="Microsoft YaHei" sz="1800" dirty="0"/>
          </a:p>
          <a:p>
            <a:pPr marL="12700" algn="l" rtl="0" eaLnBrk="0">
              <a:lnSpc>
                <a:spcPct val="97000"/>
              </a:lnSpc>
              <a:spcBef>
                <a:spcPts val="1455"/>
              </a:spcBef>
              <a:tabLst/>
            </a:pPr>
            <a:r>
              <a:rPr sz="16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</a:t>
            </a: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代码评审：优化代码性能</a:t>
            </a: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提出改进意见</a:t>
            </a:r>
            <a:endParaRPr lang="Microsoft YaHei" altLang="Microsoft YaHei" sz="1800" dirty="0"/>
          </a:p>
          <a:p>
            <a:pPr marL="12716" algn="l" rtl="0" eaLnBrk="0">
              <a:lnSpc>
                <a:spcPct val="89000"/>
              </a:lnSpc>
              <a:spcBef>
                <a:spcPts val="1469"/>
              </a:spcBef>
              <a:tabLst/>
            </a:pPr>
            <a:r>
              <a:rPr sz="16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</a:t>
            </a:r>
            <a:r>
              <a:rPr sz="18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代码调试：查找问题并获取对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bug</a:t>
            </a:r>
            <a:r>
              <a:rPr sz="1800" spc="3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18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</a:t>
            </a:r>
            <a:r>
              <a:rPr sz="1800" u="sng" spc="30" dirty="0">
                <a:solidFill>
                  <a:srgbClr val="000000">
                    <a:alpha val="100000"/>
                  </a:srgbClr>
                </a:solidFill>
                <a:hlinkClick r:id="rId2">
                  <a:extLst>
                    <a:ext uri="{DAF060AB-1E55-43B9-8AAB-6FB025537F2F}">
                      <wpsdc:hlinkClr xmlns:wpsdc="http://www.wps.cn/officeDocument/2017/drawingmlCustomData" xmlns="" val="000000"/>
                      <wpsdc:folHlinkClr xmlns:wpsdc="http://www.wps.cn/officeDocument/2017/drawingmlCustomData" xmlns="" val="000000"/>
                      <wpsdc:hlinkUnderline xmlns:wpsdc="http://www.wps.cn/officeDocument/2017/drawingmlCustomData" xmlns="" val="0"/>
                    </a:ext>
                  </a:extLst>
                </a:hlinkClick>
              </a:rPr>
              <a:t>异常</a:t>
            </a:r>
            <a:r>
              <a:rPr sz="18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议修复</a:t>
            </a:r>
            <a:endParaRPr lang="Microsoft YaHei" altLang="Microsoft YaHei" sz="1800" dirty="0"/>
          </a:p>
          <a:p>
            <a:pPr marL="12700" algn="l" rtl="0" eaLnBrk="0">
              <a:lnSpc>
                <a:spcPct val="97000"/>
              </a:lnSpc>
              <a:spcBef>
                <a:spcPts val="1646"/>
              </a:spcBef>
              <a:tabLst/>
            </a:pPr>
            <a:r>
              <a:rPr sz="16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</a:t>
            </a:r>
            <a:r>
              <a:rPr sz="18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漏洞发现和</a:t>
            </a: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修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复</a:t>
            </a:r>
            <a:endParaRPr lang="Microsoft YaHei" altLang="Microsoft YaHei" sz="1800" dirty="0"/>
          </a:p>
          <a:p>
            <a:pPr marL="12700" algn="l" rtl="0" eaLnBrk="0">
              <a:lnSpc>
                <a:spcPct val="98000"/>
              </a:lnSpc>
              <a:spcBef>
                <a:spcPts val="1449"/>
              </a:spcBef>
              <a:tabLst/>
            </a:pPr>
            <a:r>
              <a:rPr sz="16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</a:t>
            </a:r>
            <a:r>
              <a:rPr sz="180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新知识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学习</a:t>
            </a:r>
            <a:endParaRPr lang="Microsoft YaHei" altLang="Microsoft YaHei" sz="1800" dirty="0"/>
          </a:p>
          <a:p>
            <a:pPr marL="12700" algn="l" rtl="0" eaLnBrk="0">
              <a:lnSpc>
                <a:spcPct val="97000"/>
              </a:lnSpc>
              <a:spcBef>
                <a:spcPts val="1455"/>
              </a:spcBef>
              <a:tabLst/>
            </a:pPr>
            <a:r>
              <a:rPr sz="16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</a:t>
            </a:r>
            <a:r>
              <a:rPr sz="18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技术方向和</a:t>
            </a: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思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路讨论</a:t>
            </a:r>
            <a:endParaRPr lang="Microsoft YaHei" altLang="Microsoft YaHei" sz="18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200" dirty="0"/>
          </a:p>
          <a:p>
            <a:pPr marL="12700" algn="l" rtl="0" eaLnBrk="0">
              <a:lnSpc>
                <a:spcPct val="97000"/>
              </a:lnSpc>
              <a:spcBef>
                <a:spcPts val="6"/>
              </a:spcBef>
              <a:tabLst/>
            </a:pPr>
            <a:r>
              <a:rPr sz="16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</a:t>
            </a:r>
            <a:r>
              <a:rPr sz="18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项目内的代</a:t>
            </a: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码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内容问答</a:t>
            </a:r>
            <a:endParaRPr lang="Microsoft YaHei" altLang="Microsoft YaHei" sz="1800" dirty="0"/>
          </a:p>
        </p:txBody>
      </p:sp>
      <p:sp>
        <p:nvSpPr>
          <p:cNvPr id="76" name="textbox 76"/>
          <p:cNvSpPr/>
          <p:nvPr/>
        </p:nvSpPr>
        <p:spPr>
          <a:xfrm>
            <a:off x="432533" y="388780"/>
            <a:ext cx="5611495" cy="507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89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Cha</a:t>
            </a:r>
            <a:r>
              <a:rPr sz="3500" b="1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t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场景总结</a:t>
            </a:r>
            <a:endParaRPr lang="Microsoft YaHei" altLang="Microsoft YaHei" sz="3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70466" y="1902052"/>
            <a:ext cx="4177380" cy="4781549"/>
          </a:xfrm>
          <a:prstGeom prst="rect">
            <a:avLst/>
          </a:prstGeom>
        </p:spPr>
      </p:pic>
      <p:sp>
        <p:nvSpPr>
          <p:cNvPr id="226" name="textbox 226"/>
          <p:cNvSpPr/>
          <p:nvPr/>
        </p:nvSpPr>
        <p:spPr>
          <a:xfrm>
            <a:off x="757173" y="2418297"/>
            <a:ext cx="3198019" cy="401097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548639" eaLnBrk="0">
              <a:lnSpc>
                <a:spcPts val="2221"/>
              </a:lnSpc>
            </a:pP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聊天视图（</a:t>
            </a: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 View</a:t>
            </a: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7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547688" indent="-476" eaLnBrk="0">
              <a:lnSpc>
                <a:spcPct val="122000"/>
              </a:lnSpc>
              <a:spcBef>
                <a:spcPts val="411"/>
              </a:spcBef>
            </a:pP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聊天视图，</a:t>
            </a:r>
            <a:r>
              <a:rPr sz="1350" kern="0" spc="-27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让你与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Git</a:t>
            </a:r>
            <a:r>
              <a:rPr sz="1350" kern="0" spc="-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Hub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 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互动，</a:t>
            </a:r>
            <a:r>
              <a:rPr sz="1350" kern="0" spc="-27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提出和接收与编程相关的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问题的答案</a:t>
            </a:r>
            <a:r>
              <a:rPr sz="1350" kern="0" spc="-24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。通过聊天视</a:t>
            </a:r>
            <a:r>
              <a:rPr sz="1350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图</a:t>
            </a:r>
            <a:r>
              <a:rPr sz="1350" kern="0" spc="-24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，你可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以获得编程信息和支持，</a:t>
            </a:r>
            <a:r>
              <a:rPr sz="1350" kern="0" spc="-27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而无需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查阅文档或搜索在线论坛。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</a:pPr>
            <a:endParaRPr sz="225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  <a:spcBef>
                <a:spcPts val="2"/>
              </a:spcBef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页眉和页脚中修改此文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28" name="textbox 228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177289" eaLnBrk="0">
              <a:lnSpc>
                <a:spcPts val="3029"/>
              </a:lnSpc>
              <a:spcBef>
                <a:spcPts val="5"/>
              </a:spcBef>
            </a:pPr>
            <a:r>
              <a:rPr sz="2400" b="1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一个用于互动的聊天界面</a:t>
            </a:r>
            <a:r>
              <a:rPr sz="2400" b="1" kern="0" spc="-3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b="1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，提出和接收与编程相关的问题的答案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30" name="textbox 230"/>
          <p:cNvSpPr/>
          <p:nvPr/>
        </p:nvSpPr>
        <p:spPr>
          <a:xfrm>
            <a:off x="763218" y="529514"/>
            <a:ext cx="2849880" cy="4576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453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聊天交互</a:t>
            </a:r>
            <a:r>
              <a:rPr sz="2775" b="1" kern="0" spc="-71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</a:t>
            </a:r>
            <a:r>
              <a:rPr sz="2775" b="1" kern="0" spc="-1852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34" name="textbox 234"/>
          <p:cNvSpPr/>
          <p:nvPr/>
        </p:nvSpPr>
        <p:spPr>
          <a:xfrm>
            <a:off x="11292079" y="6280595"/>
            <a:ext cx="146684" cy="1404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886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975" kern="0" spc="-5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13</a:t>
            </a:r>
            <a:endParaRPr sz="9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picture 9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546749" y="1236919"/>
            <a:ext cx="3865741" cy="4540769"/>
          </a:xfrm>
          <a:prstGeom prst="rect">
            <a:avLst/>
          </a:prstGeom>
        </p:spPr>
      </p:pic>
      <p:pic>
        <p:nvPicPr>
          <p:cNvPr id="956" name="picture 9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479347" y="1632064"/>
            <a:ext cx="3874008" cy="3593870"/>
          </a:xfrm>
          <a:prstGeom prst="rect">
            <a:avLst/>
          </a:prstGeom>
        </p:spPr>
      </p:pic>
      <p:sp>
        <p:nvSpPr>
          <p:cNvPr id="958" name="textbox 958"/>
          <p:cNvSpPr/>
          <p:nvPr/>
        </p:nvSpPr>
        <p:spPr>
          <a:xfrm>
            <a:off x="397750" y="2681313"/>
            <a:ext cx="2832734" cy="1652588"/>
          </a:xfrm>
          <a:prstGeom prst="rect">
            <a:avLst/>
          </a:prstGeom>
          <a:solidFill>
            <a:srgbClr val="D8D8D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548639" eaLnBrk="0">
              <a:lnSpc>
                <a:spcPts val="1629"/>
              </a:lnSpc>
              <a:spcBef>
                <a:spcPts val="5"/>
              </a:spcBef>
            </a:pPr>
            <a:r>
              <a:rPr sz="1350" b="1" kern="0" spc="135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</a:t>
            </a:r>
            <a:r>
              <a:rPr sz="1350" b="1" kern="0">
                <a:solidFill>
                  <a:srgbClr val="1165A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Slash</a:t>
            </a:r>
            <a:r>
              <a:rPr sz="1350" b="1" kern="0" spc="135">
                <a:solidFill>
                  <a:srgbClr val="1165A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b="1" kern="0">
                <a:solidFill>
                  <a:srgbClr val="1165A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Command</a:t>
            </a:r>
            <a:endParaRPr sz="13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</a:pPr>
            <a:endParaRPr sz="225">
              <a:latin typeface="Arial"/>
              <a:ea typeface="Arial"/>
              <a:cs typeface="Arial"/>
            </a:endParaRPr>
          </a:p>
          <a:p>
            <a:pPr marL="1040606" indent="-657701" eaLnBrk="0">
              <a:lnSpc>
                <a:spcPct val="136000"/>
              </a:lnSpc>
              <a:spcBef>
                <a:spcPts val="2"/>
              </a:spcBef>
            </a:pPr>
            <a:r>
              <a:rPr sz="975" kern="0" spc="3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通过使用</a:t>
            </a:r>
            <a:r>
              <a:rPr sz="975" kern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Slash</a:t>
            </a:r>
            <a:r>
              <a:rPr sz="975" kern="0" spc="3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75" kern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Command</a:t>
            </a:r>
            <a:r>
              <a:rPr sz="975" kern="0" spc="3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可以快捷地</a:t>
            </a:r>
            <a:r>
              <a:rPr sz="975" kern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</a:t>
            </a:r>
            <a:r>
              <a:rPr sz="975" kern="0" spc="15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完成日常任务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60" name="textbox 960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58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962" name="textbox 962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picture 1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748086" y="1381433"/>
            <a:ext cx="7772400" cy="3663950"/>
          </a:xfrm>
          <a:prstGeom prst="rect">
            <a:avLst/>
          </a:prstGeom>
        </p:spPr>
      </p:pic>
      <p:sp>
        <p:nvSpPr>
          <p:cNvPr id="1146" name="textbox 1146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73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1150" name="textbox 1150"/>
          <p:cNvSpPr/>
          <p:nvPr/>
        </p:nvSpPr>
        <p:spPr>
          <a:xfrm>
            <a:off x="760525" y="1401296"/>
            <a:ext cx="1839278" cy="3086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2278"/>
              </a:lnSpc>
            </a:pPr>
            <a:r>
              <a:rPr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快速生成单元测试</a:t>
            </a:r>
            <a:endParaRPr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52" name="textbox 1152"/>
          <p:cNvSpPr/>
          <p:nvPr/>
        </p:nvSpPr>
        <p:spPr>
          <a:xfrm>
            <a:off x="759306" y="619151"/>
            <a:ext cx="1234916" cy="35861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44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0000"/>
              </a:lnSpc>
            </a:pPr>
            <a:r>
              <a:rPr sz="2775" b="1" kern="0" spc="-5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Testing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960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331877" y="2220252"/>
            <a:ext cx="7054558" cy="3924899"/>
          </a:xfrm>
          <a:prstGeom prst="rect">
            <a:avLst/>
          </a:prstGeom>
        </p:spPr>
      </p:pic>
      <p:sp>
        <p:nvSpPr>
          <p:cNvPr id="278" name="textbox 278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2128838" eaLnBrk="0">
              <a:lnSpc>
                <a:spcPts val="3033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400" b="1" kern="0" spc="-11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无需编写提示就可以完成交互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80" name="textbox 280"/>
          <p:cNvSpPr/>
          <p:nvPr/>
        </p:nvSpPr>
        <p:spPr>
          <a:xfrm>
            <a:off x="1294168" y="2473313"/>
            <a:ext cx="2492693" cy="234457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89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2382" eaLnBrk="0">
              <a:lnSpc>
                <a:spcPct val="81000"/>
              </a:lnSpc>
            </a:pPr>
            <a:r>
              <a:rPr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Slash Command</a:t>
            </a: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9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0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0478" indent="1429" eaLnBrk="0">
              <a:lnSpc>
                <a:spcPct val="124000"/>
              </a:lnSpc>
              <a:spcBef>
                <a:spcPts val="411"/>
              </a:spcBef>
            </a:pP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为了更方便地使用</a:t>
            </a:r>
            <a:r>
              <a:rPr sz="1350" kern="0" spc="2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  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功能，</a:t>
            </a:r>
            <a:r>
              <a:rPr sz="1350" kern="0" spc="-3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智能操作已经集成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VS   Code</a:t>
            </a:r>
            <a:r>
              <a:rPr sz="1350" kern="0" spc="1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中，</a:t>
            </a:r>
            <a:r>
              <a:rPr sz="1350" kern="0" spc="-3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无需编写任何提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示。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88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</a:pPr>
            <a:endParaRPr sz="300">
              <a:latin typeface="Arial"/>
              <a:ea typeface="Arial"/>
              <a:cs typeface="Arial"/>
            </a:endParaRPr>
          </a:p>
          <a:p>
            <a:pPr marL="11906" indent="-2381" eaLnBrk="0">
              <a:lnSpc>
                <a:spcPct val="121000"/>
              </a:lnSpc>
              <a:spcBef>
                <a:spcPts val="1"/>
              </a:spcBef>
            </a:pP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例如</a:t>
            </a:r>
            <a:r>
              <a:rPr sz="1350" kern="0" spc="-24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，你可以从编辑器上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下文菜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8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单或通过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Slash</a:t>
            </a:r>
            <a:r>
              <a:rPr sz="1350" kern="0" spc="8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Commands</a:t>
            </a:r>
            <a:r>
              <a:rPr sz="1350" kern="0" spc="8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访问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智能操作。</a:t>
            </a:r>
            <a:endParaRPr sz="13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82" name="textbox 282"/>
          <p:cNvSpPr/>
          <p:nvPr/>
        </p:nvSpPr>
        <p:spPr>
          <a:xfrm>
            <a:off x="763218" y="529514"/>
            <a:ext cx="4447699" cy="4576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453"/>
              </a:lnSpc>
            </a:pP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</a:t>
            </a:r>
            <a:r>
              <a:rPr sz="2775" b="1" kern="0" spc="-70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775" b="1" kern="0" spc="-15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775" b="1" kern="0" spc="-186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84" name="textbox 284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17</a:t>
            </a:r>
            <a:endParaRPr sz="9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665476" y="1299971"/>
            <a:ext cx="6858000" cy="4572000"/>
          </a:xfrm>
          <a:prstGeom prst="rect">
            <a:avLst/>
          </a:prstGeom>
        </p:spPr>
      </p:pic>
      <p:sp>
        <p:nvSpPr>
          <p:cNvPr id="15" name="textbox 15"/>
          <p:cNvSpPr/>
          <p:nvPr/>
        </p:nvSpPr>
        <p:spPr>
          <a:xfrm>
            <a:off x="432533" y="388780"/>
            <a:ext cx="5403215" cy="507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89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</a:t>
            </a:r>
            <a:r>
              <a:rPr sz="3500" b="1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t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最佳使用方式</a:t>
            </a:r>
            <a:endParaRPr lang="Microsoft YaHei" altLang="Microsoft YaHei" sz="3500" dirty="0"/>
          </a:p>
        </p:txBody>
      </p:sp>
      <p:sp>
        <p:nvSpPr>
          <p:cNvPr id="16" name="textbox 16"/>
          <p:cNvSpPr/>
          <p:nvPr/>
        </p:nvSpPr>
        <p:spPr>
          <a:xfrm>
            <a:off x="3369690" y="6058001"/>
            <a:ext cx="4652645" cy="353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53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2400" spc="-8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开发者引导方向，  </a:t>
            </a:r>
            <a:r>
              <a:rPr sz="2400" spc="-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</a:t>
            </a:r>
            <a:r>
              <a:rPr sz="2400" spc="-4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l</a:t>
            </a:r>
            <a:r>
              <a:rPr sz="2400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ot</a:t>
            </a:r>
            <a:r>
              <a:rPr sz="2400" spc="-8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帮忙拉车</a:t>
            </a:r>
            <a:endParaRPr lang="Microsoft YaHei" altLang="Microsoft YaHei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2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23680" y="2169001"/>
            <a:ext cx="6670675" cy="4023806"/>
          </a:xfrm>
          <a:prstGeom prst="rect">
            <a:avLst/>
          </a:prstGeom>
        </p:spPr>
      </p:pic>
      <p:sp>
        <p:nvSpPr>
          <p:cNvPr id="290" name="textbox 290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2128838" eaLnBrk="0">
              <a:lnSpc>
                <a:spcPts val="3033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400" b="1" kern="0" spc="-11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无需编写提示就可以完成交互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92" name="textbox 292"/>
          <p:cNvSpPr/>
          <p:nvPr/>
        </p:nvSpPr>
        <p:spPr>
          <a:xfrm>
            <a:off x="1294168" y="2473313"/>
            <a:ext cx="2492693" cy="234457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89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2382" eaLnBrk="0">
              <a:lnSpc>
                <a:spcPct val="81000"/>
              </a:lnSpc>
            </a:pPr>
            <a:r>
              <a:rPr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Slash Command</a:t>
            </a: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9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0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0478" indent="1429" eaLnBrk="0">
              <a:lnSpc>
                <a:spcPct val="124000"/>
              </a:lnSpc>
              <a:spcBef>
                <a:spcPts val="411"/>
              </a:spcBef>
            </a:pP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为了更方便地使用</a:t>
            </a:r>
            <a:r>
              <a:rPr sz="1350" kern="0" spc="2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  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功能，</a:t>
            </a:r>
            <a:r>
              <a:rPr sz="1350" kern="0" spc="-3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智能操作已经集成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VS   Code</a:t>
            </a:r>
            <a:r>
              <a:rPr sz="1350" kern="0" spc="1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中，</a:t>
            </a:r>
            <a:r>
              <a:rPr sz="1350" kern="0" spc="-3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无需编写任何提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示。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88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</a:pPr>
            <a:endParaRPr sz="300">
              <a:latin typeface="Arial"/>
              <a:ea typeface="Arial"/>
              <a:cs typeface="Arial"/>
            </a:endParaRPr>
          </a:p>
          <a:p>
            <a:pPr marL="11906" indent="-2381" eaLnBrk="0">
              <a:lnSpc>
                <a:spcPct val="121000"/>
              </a:lnSpc>
              <a:spcBef>
                <a:spcPts val="1"/>
              </a:spcBef>
            </a:pP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例如</a:t>
            </a:r>
            <a:r>
              <a:rPr sz="1350" kern="0" spc="-24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，你可以从编辑器上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下文菜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8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单或通过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Slash</a:t>
            </a:r>
            <a:r>
              <a:rPr sz="1350" kern="0" spc="8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Commands</a:t>
            </a:r>
            <a:r>
              <a:rPr sz="1350" kern="0" spc="8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访问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智能操作。</a:t>
            </a:r>
            <a:endParaRPr sz="13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94" name="textbox 294"/>
          <p:cNvSpPr/>
          <p:nvPr/>
        </p:nvSpPr>
        <p:spPr>
          <a:xfrm>
            <a:off x="763218" y="529514"/>
            <a:ext cx="4447699" cy="4576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453"/>
              </a:lnSpc>
            </a:pP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</a:t>
            </a:r>
            <a:r>
              <a:rPr sz="2775" b="1" kern="0" spc="-70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775" b="1" kern="0" spc="-15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775" b="1" kern="0" spc="-186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96" name="textbox 296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</a:t>
            </a:r>
            <a:endParaRPr sz="9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3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21704" y="2173864"/>
            <a:ext cx="6678930" cy="3832859"/>
          </a:xfrm>
          <a:prstGeom prst="rect">
            <a:avLst/>
          </a:prstGeom>
        </p:spPr>
      </p:pic>
      <p:sp>
        <p:nvSpPr>
          <p:cNvPr id="302" name="textbox 302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2128838" eaLnBrk="0">
              <a:lnSpc>
                <a:spcPts val="3033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400" b="1" kern="0" spc="-11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无需编写提示就可以完成交互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04" name="textbox 304"/>
          <p:cNvSpPr/>
          <p:nvPr/>
        </p:nvSpPr>
        <p:spPr>
          <a:xfrm>
            <a:off x="1294168" y="2473313"/>
            <a:ext cx="2492693" cy="234457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89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2382" eaLnBrk="0">
              <a:lnSpc>
                <a:spcPct val="81000"/>
              </a:lnSpc>
            </a:pPr>
            <a:r>
              <a:rPr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Slash Command</a:t>
            </a: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9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0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0478" indent="1429" eaLnBrk="0">
              <a:lnSpc>
                <a:spcPct val="124000"/>
              </a:lnSpc>
              <a:spcBef>
                <a:spcPts val="411"/>
              </a:spcBef>
            </a:pP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为了更方便地使用</a:t>
            </a:r>
            <a:r>
              <a:rPr sz="1350" kern="0" spc="2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  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功能，</a:t>
            </a:r>
            <a:r>
              <a:rPr sz="1350" kern="0" spc="-3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智能操作已经集成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VS   Code</a:t>
            </a:r>
            <a:r>
              <a:rPr sz="1350" kern="0" spc="1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中，</a:t>
            </a:r>
            <a:r>
              <a:rPr sz="1350" kern="0" spc="-3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无需编写任何提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示。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88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</a:pPr>
            <a:endParaRPr sz="300">
              <a:latin typeface="Arial"/>
              <a:ea typeface="Arial"/>
              <a:cs typeface="Arial"/>
            </a:endParaRPr>
          </a:p>
          <a:p>
            <a:pPr marL="11906" indent="-2381" eaLnBrk="0">
              <a:lnSpc>
                <a:spcPct val="121000"/>
              </a:lnSpc>
              <a:spcBef>
                <a:spcPts val="1"/>
              </a:spcBef>
            </a:pP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例如</a:t>
            </a:r>
            <a:r>
              <a:rPr sz="1350" kern="0" spc="-24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，你可以从编辑器上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下文菜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8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单或通过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Slash</a:t>
            </a:r>
            <a:r>
              <a:rPr sz="1350" kern="0" spc="8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Commands</a:t>
            </a:r>
            <a:r>
              <a:rPr sz="1350" kern="0" spc="8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访问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智能操作。</a:t>
            </a:r>
            <a:endParaRPr sz="13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06" name="textbox 306"/>
          <p:cNvSpPr/>
          <p:nvPr/>
        </p:nvSpPr>
        <p:spPr>
          <a:xfrm>
            <a:off x="763218" y="529514"/>
            <a:ext cx="4447699" cy="4576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453"/>
              </a:lnSpc>
            </a:pP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</a:t>
            </a:r>
            <a:r>
              <a:rPr sz="2775" b="1" kern="0" spc="-70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775" b="1" kern="0" spc="-15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775" b="1" kern="0" spc="-186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08" name="textbox 308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19</a:t>
            </a:r>
            <a:endParaRPr sz="9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3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21704" y="2173864"/>
            <a:ext cx="6678930" cy="3832859"/>
          </a:xfrm>
          <a:prstGeom prst="rect">
            <a:avLst/>
          </a:prstGeom>
        </p:spPr>
      </p:pic>
      <p:sp>
        <p:nvSpPr>
          <p:cNvPr id="314" name="textbox 314"/>
          <p:cNvSpPr/>
          <p:nvPr/>
        </p:nvSpPr>
        <p:spPr>
          <a:xfrm>
            <a:off x="1293914" y="2473314"/>
            <a:ext cx="2717006" cy="310943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950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5240" eaLnBrk="0">
              <a:lnSpc>
                <a:spcPct val="81000"/>
              </a:lnSpc>
            </a:pP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</a:t>
            </a:r>
            <a:r>
              <a:rPr b="1" kern="0" spc="11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participa</a:t>
            </a:r>
            <a:r>
              <a:rPr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nts</a:t>
            </a:r>
            <a:endParaRPr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0953" eaLnBrk="0">
              <a:lnSpc>
                <a:spcPct val="101000"/>
              </a:lnSpc>
              <a:spcBef>
                <a:spcPts val="363"/>
              </a:spcBef>
            </a:pP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为了进一步帮助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提供更相关的</a:t>
            </a:r>
            <a:r>
              <a:rPr sz="1200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200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答案</a:t>
            </a:r>
            <a:r>
              <a:rPr sz="1200" kern="0" spc="-217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，用户可以通过聊</a:t>
            </a:r>
            <a:r>
              <a:rPr sz="1200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天参与者（ </a:t>
            </a:r>
            <a:r>
              <a:rPr sz="1200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</a:t>
            </a:r>
            <a:r>
              <a:rPr sz="1200"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200" b="1" kern="0" spc="-3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participants</a:t>
            </a:r>
            <a:r>
              <a:rPr sz="1200" b="1" kern="0" spc="1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）指示问题的范围和意图。</a:t>
            </a:r>
            <a:endParaRPr sz="120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8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99000"/>
              </a:lnSpc>
              <a:spcBef>
                <a:spcPts val="369"/>
              </a:spcBef>
            </a:pPr>
            <a:r>
              <a:rPr sz="1200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聊天参与者就像是具有专长的专家</a:t>
            </a:r>
            <a:r>
              <a:rPr sz="1200" kern="0" spc="-217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120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聊天中通过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@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符号提及他们与他们对</a:t>
            </a:r>
            <a:r>
              <a:rPr sz="1200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200" kern="0" spc="-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话</a:t>
            </a:r>
            <a:r>
              <a:rPr sz="1200" kern="0" spc="-18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。目前</a:t>
            </a:r>
            <a:r>
              <a:rPr sz="1200" kern="0" spc="-2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，有以下内置的聊天参与者：</a:t>
            </a:r>
            <a:endParaRPr sz="1200">
              <a:latin typeface="Microsoft YaHei"/>
              <a:ea typeface="Microsoft YaHei"/>
              <a:cs typeface="Microsoft YaHei"/>
            </a:endParaRPr>
          </a:p>
          <a:p>
            <a:pPr marL="180022" indent="-168593" eaLnBrk="0">
              <a:spcBef>
                <a:spcPts val="1"/>
              </a:spcBef>
            </a:pPr>
            <a:r>
              <a:rPr kern="0" baseline="-6511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25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@worksp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提供关于当前工作区中</a:t>
            </a:r>
            <a:r>
              <a:rPr sz="120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200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的代码的上下文</a:t>
            </a:r>
            <a:r>
              <a:rPr sz="1200" kern="0" spc="-12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，可以帮助你导航</a:t>
            </a:r>
            <a:r>
              <a:rPr sz="1200" kern="0" spc="-217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找到相关的文件或类。</a:t>
            </a:r>
            <a:endParaRPr sz="1200">
              <a:latin typeface="Microsoft YaHei"/>
              <a:ea typeface="Microsoft YaHei"/>
              <a:cs typeface="Microsoft YaHei"/>
            </a:endParaRPr>
          </a:p>
          <a:p>
            <a:pPr marL="190500" indent="-179069" eaLnBrk="0"/>
            <a:r>
              <a:rPr kern="0" spc="-8" baseline="-43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25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@vscode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提供关于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VS Code</a:t>
            </a:r>
            <a:r>
              <a:rPr sz="1200" kern="0" spc="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编辑器</a:t>
            </a:r>
            <a:r>
              <a:rPr sz="120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中的命令和功能的上下文。</a:t>
            </a:r>
            <a:endParaRPr sz="1200">
              <a:latin typeface="Microsoft YaHei"/>
              <a:ea typeface="Microsoft YaHei"/>
              <a:cs typeface="Microsoft YaHei"/>
            </a:endParaRPr>
          </a:p>
          <a:p>
            <a:pPr marL="181451" indent="-170021" eaLnBrk="0">
              <a:lnSpc>
                <a:spcPct val="104000"/>
              </a:lnSpc>
              <a:spcBef>
                <a:spcPts val="11"/>
              </a:spcBef>
            </a:pPr>
            <a:r>
              <a:rPr kern="0" spc="-8" baseline="-43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25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@terminal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提供关于集成终端 </a:t>
            </a:r>
            <a:r>
              <a:rPr sz="1200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shell</a:t>
            </a:r>
            <a:r>
              <a:rPr sz="1200" kern="0" spc="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200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及其内容的上下文</a:t>
            </a:r>
            <a:endParaRPr sz="12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16" name="textbox 316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2128838" eaLnBrk="0">
              <a:lnSpc>
                <a:spcPts val="3033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400" b="1" kern="0" spc="-11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无需编写提示就可以完成交互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18" name="textbox 318"/>
          <p:cNvSpPr/>
          <p:nvPr/>
        </p:nvSpPr>
        <p:spPr>
          <a:xfrm>
            <a:off x="763218" y="529514"/>
            <a:ext cx="4447699" cy="4576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453"/>
              </a:lnSpc>
            </a:pP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</a:t>
            </a:r>
            <a:r>
              <a:rPr sz="2775" b="1" kern="0" spc="-70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775" b="1" kern="0" spc="-15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775" b="1" kern="0" spc="-186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20" name="textbox 320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20</a:t>
            </a:r>
            <a:endParaRPr sz="9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extbox 664"/>
          <p:cNvSpPr/>
          <p:nvPr/>
        </p:nvSpPr>
        <p:spPr>
          <a:xfrm>
            <a:off x="757172" y="4940843"/>
            <a:ext cx="10681335" cy="148828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322546" eaLnBrk="0">
              <a:lnSpc>
                <a:spcPts val="1397"/>
              </a:lnSpc>
            </a:pPr>
            <a:r>
              <a:rPr sz="1050" kern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@terminal</a:t>
            </a:r>
            <a:r>
              <a:rPr sz="1050" kern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提供和终端窗口相关的上下文                                                  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@git</a:t>
            </a:r>
            <a:r>
              <a:rPr sz="1050" kern="0" spc="-233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hub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提供和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Git</a:t>
            </a:r>
            <a:r>
              <a:rPr sz="1050" kern="0" spc="-225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hub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专有技能相关的上下文</a:t>
            </a:r>
            <a:endParaRPr sz="10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</a:pPr>
            <a:endParaRPr sz="225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  <a:spcBef>
                <a:spcPts val="2"/>
              </a:spcBef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40</a:t>
            </a:r>
            <a:endParaRPr sz="975">
              <a:latin typeface="Arial"/>
              <a:ea typeface="Arial"/>
              <a:cs typeface="Arial"/>
            </a:endParaRPr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4406061" y="2288823"/>
            <a:ext cx="875327" cy="638526"/>
            <a:chOff x="0" y="0"/>
            <a:chExt cx="1167102" cy="851368"/>
          </a:xfrm>
        </p:grpSpPr>
        <p:sp>
          <p:nvSpPr>
            <p:cNvPr id="666" name="path 666"/>
            <p:cNvSpPr/>
            <p:nvPr/>
          </p:nvSpPr>
          <p:spPr>
            <a:xfrm>
              <a:off x="0" y="0"/>
              <a:ext cx="1036166" cy="740510"/>
            </a:xfrm>
            <a:custGeom>
              <a:avLst/>
              <a:gdLst/>
              <a:ahLst/>
              <a:cxnLst/>
              <a:rect l="0" t="0" r="0" b="0"/>
              <a:pathLst>
                <a:path w="1630" h="1166">
                  <a:moveTo>
                    <a:pt x="10" y="10"/>
                  </a:moveTo>
                  <a:lnTo>
                    <a:pt x="1621" y="1156"/>
                  </a:lnTo>
                </a:path>
              </a:pathLst>
            </a:custGeom>
            <a:noFill/>
            <a:ln w="12700" cap="rnd">
              <a:solidFill>
                <a:srgbClr val="D8D8D8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  <p:sp>
          <p:nvSpPr>
            <p:cNvPr id="668" name="path 668"/>
            <p:cNvSpPr/>
            <p:nvPr/>
          </p:nvSpPr>
          <p:spPr>
            <a:xfrm>
              <a:off x="887702" y="571968"/>
              <a:ext cx="279400" cy="279400"/>
            </a:xfrm>
            <a:custGeom>
              <a:avLst/>
              <a:gdLst/>
              <a:ahLst/>
              <a:cxnLst/>
              <a:rect l="0" t="0" r="0" b="0"/>
              <a:pathLst>
                <a:path w="440" h="440">
                  <a:moveTo>
                    <a:pt x="0" y="220"/>
                  </a:moveTo>
                  <a:cubicBezTo>
                    <a:pt x="0" y="98"/>
                    <a:pt x="98" y="0"/>
                    <a:pt x="220" y="0"/>
                  </a:cubicBezTo>
                  <a:cubicBezTo>
                    <a:pt x="341" y="0"/>
                    <a:pt x="440" y="98"/>
                    <a:pt x="440" y="220"/>
                  </a:cubicBezTo>
                  <a:cubicBezTo>
                    <a:pt x="440" y="341"/>
                    <a:pt x="341" y="440"/>
                    <a:pt x="220" y="440"/>
                  </a:cubicBezTo>
                  <a:cubicBezTo>
                    <a:pt x="98" y="440"/>
                    <a:pt x="0" y="341"/>
                    <a:pt x="0" y="220"/>
                  </a:cubicBezTo>
                </a:path>
              </a:pathLst>
            </a:custGeom>
            <a:solidFill>
              <a:srgbClr val="EBA41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0" name="group 30"/>
          <p:cNvGrpSpPr/>
          <p:nvPr/>
        </p:nvGrpSpPr>
        <p:grpSpPr>
          <a:xfrm rot="21600000">
            <a:off x="1890574" y="3875006"/>
            <a:ext cx="3293342" cy="853065"/>
            <a:chOff x="0" y="0"/>
            <a:chExt cx="4391123" cy="1137420"/>
          </a:xfrm>
        </p:grpSpPr>
        <p:sp>
          <p:nvSpPr>
            <p:cNvPr id="670" name="path 670"/>
            <p:cNvSpPr/>
            <p:nvPr/>
          </p:nvSpPr>
          <p:spPr>
            <a:xfrm>
              <a:off x="3354956" y="51362"/>
              <a:ext cx="1036166" cy="740510"/>
            </a:xfrm>
            <a:custGeom>
              <a:avLst/>
              <a:gdLst/>
              <a:ahLst/>
              <a:cxnLst/>
              <a:rect l="0" t="0" r="0" b="0"/>
              <a:pathLst>
                <a:path w="1630" h="1166">
                  <a:moveTo>
                    <a:pt x="10" y="1156"/>
                  </a:moveTo>
                  <a:lnTo>
                    <a:pt x="1621" y="10"/>
                  </a:lnTo>
                </a:path>
              </a:pathLst>
            </a:custGeom>
            <a:noFill/>
            <a:ln w="12700" cap="rnd">
              <a:solidFill>
                <a:srgbClr val="D8D8D8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  <p:sp>
          <p:nvSpPr>
            <p:cNvPr id="672" name="path 672"/>
            <p:cNvSpPr/>
            <p:nvPr/>
          </p:nvSpPr>
          <p:spPr>
            <a:xfrm>
              <a:off x="0" y="0"/>
              <a:ext cx="3655666" cy="1137420"/>
            </a:xfrm>
            <a:custGeom>
              <a:avLst/>
              <a:gdLst/>
              <a:ahLst/>
              <a:cxnLst/>
              <a:rect l="0" t="0" r="0" b="0"/>
              <a:pathLst>
                <a:path w="5756" h="1790">
                  <a:moveTo>
                    <a:pt x="5756" y="895"/>
                  </a:moveTo>
                  <a:cubicBezTo>
                    <a:pt x="5756" y="1390"/>
                    <a:pt x="5355" y="1791"/>
                    <a:pt x="4860" y="1791"/>
                  </a:cubicBezTo>
                  <a:lnTo>
                    <a:pt x="895" y="1791"/>
                  </a:lnTo>
                  <a:cubicBezTo>
                    <a:pt x="400" y="1791"/>
                    <a:pt x="0" y="1390"/>
                    <a:pt x="0" y="895"/>
                  </a:cubicBezTo>
                  <a:cubicBezTo>
                    <a:pt x="0" y="400"/>
                    <a:pt x="400" y="0"/>
                    <a:pt x="895" y="0"/>
                  </a:cubicBezTo>
                  <a:lnTo>
                    <a:pt x="4860" y="0"/>
                  </a:lnTo>
                  <a:cubicBezTo>
                    <a:pt x="5355" y="0"/>
                    <a:pt x="5756" y="400"/>
                    <a:pt x="5756" y="895"/>
                  </a:cubicBezTo>
                </a:path>
              </a:pathLst>
            </a:custGeom>
            <a:solidFill>
              <a:srgbClr val="05367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74" name="path 674"/>
          <p:cNvSpPr/>
          <p:nvPr/>
        </p:nvSpPr>
        <p:spPr>
          <a:xfrm>
            <a:off x="6871465" y="2288823"/>
            <a:ext cx="777125" cy="555383"/>
          </a:xfrm>
          <a:custGeom>
            <a:avLst/>
            <a:gdLst/>
            <a:ahLst/>
            <a:cxnLst/>
            <a:rect l="0" t="0" r="0" b="0"/>
            <a:pathLst>
              <a:path w="1630" h="1166">
                <a:moveTo>
                  <a:pt x="1621" y="10"/>
                </a:moveTo>
                <a:lnTo>
                  <a:pt x="10" y="1156"/>
                </a:lnTo>
              </a:path>
            </a:pathLst>
          </a:custGeom>
          <a:noFill/>
          <a:ln w="12700" cap="rnd">
            <a:solidFill>
              <a:srgbClr val="D8D8D8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676" name="path 676"/>
          <p:cNvSpPr/>
          <p:nvPr/>
        </p:nvSpPr>
        <p:spPr>
          <a:xfrm>
            <a:off x="6871465" y="3913527"/>
            <a:ext cx="777125" cy="555383"/>
          </a:xfrm>
          <a:custGeom>
            <a:avLst/>
            <a:gdLst/>
            <a:ahLst/>
            <a:cxnLst/>
            <a:rect l="0" t="0" r="0" b="0"/>
            <a:pathLst>
              <a:path w="1630" h="1166">
                <a:moveTo>
                  <a:pt x="1621" y="1156"/>
                </a:moveTo>
                <a:lnTo>
                  <a:pt x="10" y="10"/>
                </a:lnTo>
              </a:path>
            </a:pathLst>
          </a:custGeom>
          <a:noFill/>
          <a:ln w="12700" cap="rnd">
            <a:solidFill>
              <a:srgbClr val="D8D8D8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grpSp>
        <p:nvGrpSpPr>
          <p:cNvPr id="32" name="group 32"/>
          <p:cNvGrpSpPr/>
          <p:nvPr/>
        </p:nvGrpSpPr>
        <p:grpSpPr>
          <a:xfrm rot="21600000">
            <a:off x="5007656" y="2353355"/>
            <a:ext cx="2024289" cy="2024289"/>
            <a:chOff x="0" y="0"/>
            <a:chExt cx="2699052" cy="2699052"/>
          </a:xfrm>
        </p:grpSpPr>
        <p:sp>
          <p:nvSpPr>
            <p:cNvPr id="678" name="path 678"/>
            <p:cNvSpPr/>
            <p:nvPr/>
          </p:nvSpPr>
          <p:spPr>
            <a:xfrm>
              <a:off x="0" y="0"/>
              <a:ext cx="2699052" cy="2699052"/>
            </a:xfrm>
            <a:custGeom>
              <a:avLst/>
              <a:gdLst/>
              <a:ahLst/>
              <a:cxnLst/>
              <a:rect l="0" t="0" r="0" b="0"/>
              <a:pathLst>
                <a:path w="4250" h="4250">
                  <a:moveTo>
                    <a:pt x="10" y="2125"/>
                  </a:moveTo>
                  <a:cubicBezTo>
                    <a:pt x="10" y="957"/>
                    <a:pt x="957" y="10"/>
                    <a:pt x="2125" y="10"/>
                  </a:cubicBezTo>
                  <a:cubicBezTo>
                    <a:pt x="3293" y="10"/>
                    <a:pt x="4240" y="957"/>
                    <a:pt x="4240" y="2125"/>
                  </a:cubicBezTo>
                  <a:cubicBezTo>
                    <a:pt x="4240" y="3293"/>
                    <a:pt x="3293" y="4240"/>
                    <a:pt x="2125" y="4240"/>
                  </a:cubicBezTo>
                  <a:cubicBezTo>
                    <a:pt x="957" y="4240"/>
                    <a:pt x="10" y="3293"/>
                    <a:pt x="10" y="2125"/>
                  </a:cubicBezTo>
                </a:path>
              </a:pathLst>
            </a:custGeom>
            <a:noFill/>
            <a:ln w="12700" cap="rnd">
              <a:solidFill>
                <a:srgbClr val="D8D8D8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  <p:sp>
          <p:nvSpPr>
            <p:cNvPr id="680" name="textbox 680"/>
            <p:cNvSpPr/>
            <p:nvPr/>
          </p:nvSpPr>
          <p:spPr>
            <a:xfrm>
              <a:off x="-12700" y="-12700"/>
              <a:ext cx="2724785" cy="273748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2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2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2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2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3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3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3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marL="385286" eaLnBrk="0">
                <a:lnSpc>
                  <a:spcPct val="80000"/>
                </a:lnSpc>
                <a:spcBef>
                  <a:spcPts val="2"/>
                </a:spcBef>
              </a:pPr>
              <a:r>
                <a:rPr b="1" kern="0" spc="-15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Participants</a:t>
              </a:r>
              <a:endParaRPr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82" name="rect 682"/>
          <p:cNvSpPr/>
          <p:nvPr/>
        </p:nvSpPr>
        <p:spPr>
          <a:xfrm>
            <a:off x="7449460" y="3916568"/>
            <a:ext cx="2741748" cy="853065"/>
          </a:xfrm>
          <a:prstGeom prst="rect">
            <a:avLst/>
          </a:prstGeom>
          <a:solidFill>
            <a:srgbClr val="66B3E1">
              <a:alpha val="97254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grpSp>
        <p:nvGrpSpPr>
          <p:cNvPr id="34" name="group 34"/>
          <p:cNvGrpSpPr/>
          <p:nvPr/>
        </p:nvGrpSpPr>
        <p:grpSpPr>
          <a:xfrm rot="21600000">
            <a:off x="1890574" y="1831042"/>
            <a:ext cx="2741750" cy="853064"/>
            <a:chOff x="0" y="0"/>
            <a:chExt cx="3655666" cy="1137419"/>
          </a:xfrm>
        </p:grpSpPr>
        <p:sp>
          <p:nvSpPr>
            <p:cNvPr id="684" name="rect 684"/>
            <p:cNvSpPr/>
            <p:nvPr/>
          </p:nvSpPr>
          <p:spPr>
            <a:xfrm>
              <a:off x="0" y="0"/>
              <a:ext cx="3655666" cy="1137419"/>
            </a:xfrm>
            <a:prstGeom prst="rect">
              <a:avLst/>
            </a:prstGeom>
            <a:solidFill>
              <a:srgbClr val="EBA41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  <p:grpSp>
          <p:nvGrpSpPr>
            <p:cNvPr id="36" name="group 36"/>
            <p:cNvGrpSpPr/>
            <p:nvPr/>
          </p:nvGrpSpPr>
          <p:grpSpPr>
            <a:xfrm rot="21600000">
              <a:off x="2572843" y="55425"/>
              <a:ext cx="1026577" cy="1026576"/>
              <a:chOff x="0" y="0"/>
              <a:chExt cx="1026577" cy="1026576"/>
            </a:xfrm>
          </p:grpSpPr>
          <p:sp>
            <p:nvSpPr>
              <p:cNvPr id="686" name="path 686"/>
              <p:cNvSpPr/>
              <p:nvPr/>
            </p:nvSpPr>
            <p:spPr>
              <a:xfrm>
                <a:off x="0" y="0"/>
                <a:ext cx="1026577" cy="1026576"/>
              </a:xfrm>
              <a:custGeom>
                <a:avLst/>
                <a:gdLst/>
                <a:ahLst/>
                <a:cxnLst/>
                <a:rect l="0" t="0" r="0" b="0"/>
                <a:pathLst>
                  <a:path w="1615" h="1615">
                    <a:moveTo>
                      <a:pt x="0" y="808"/>
                    </a:moveTo>
                    <a:cubicBezTo>
                      <a:pt x="0" y="361"/>
                      <a:pt x="361" y="0"/>
                      <a:pt x="808" y="0"/>
                    </a:cubicBezTo>
                    <a:cubicBezTo>
                      <a:pt x="1254" y="0"/>
                      <a:pt x="1616" y="361"/>
                      <a:pt x="1616" y="808"/>
                    </a:cubicBezTo>
                    <a:cubicBezTo>
                      <a:pt x="1616" y="1254"/>
                      <a:pt x="1254" y="1616"/>
                      <a:pt x="808" y="1616"/>
                    </a:cubicBezTo>
                    <a:cubicBezTo>
                      <a:pt x="361" y="1616"/>
                      <a:pt x="0" y="1254"/>
                      <a:pt x="0" y="808"/>
                    </a:cubicBez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88" name="path 688"/>
              <p:cNvSpPr/>
              <p:nvPr/>
            </p:nvSpPr>
            <p:spPr>
              <a:xfrm>
                <a:off x="276682" y="324725"/>
                <a:ext cx="475043" cy="378273"/>
              </a:xfrm>
              <a:custGeom>
                <a:avLst/>
                <a:gdLst/>
                <a:ahLst/>
                <a:cxnLst/>
                <a:rect l="0" t="0" r="0" b="0"/>
                <a:pathLst>
                  <a:path w="748" h="595">
                    <a:moveTo>
                      <a:pt x="706" y="0"/>
                    </a:moveTo>
                    <a:cubicBezTo>
                      <a:pt x="729" y="0"/>
                      <a:pt x="748" y="18"/>
                      <a:pt x="748" y="41"/>
                    </a:cubicBezTo>
                    <a:lnTo>
                      <a:pt x="748" y="471"/>
                    </a:lnTo>
                    <a:cubicBezTo>
                      <a:pt x="748" y="494"/>
                      <a:pt x="729" y="512"/>
                      <a:pt x="706" y="512"/>
                    </a:cubicBezTo>
                    <a:lnTo>
                      <a:pt x="278" y="512"/>
                    </a:lnTo>
                    <a:lnTo>
                      <a:pt x="166" y="595"/>
                    </a:lnTo>
                    <a:lnTo>
                      <a:pt x="166" y="512"/>
                    </a:lnTo>
                    <a:lnTo>
                      <a:pt x="41" y="512"/>
                    </a:lnTo>
                    <a:cubicBezTo>
                      <a:pt x="18" y="512"/>
                      <a:pt x="0" y="494"/>
                      <a:pt x="0" y="471"/>
                    </a:cubicBezTo>
                    <a:lnTo>
                      <a:pt x="0" y="41"/>
                    </a:lnTo>
                    <a:cubicBezTo>
                      <a:pt x="0" y="18"/>
                      <a:pt x="18" y="0"/>
                      <a:pt x="41" y="0"/>
                    </a:cubicBezTo>
                    <a:lnTo>
                      <a:pt x="706" y="0"/>
                    </a:lnTo>
                    <a:close/>
                    <a:moveTo>
                      <a:pt x="180" y="207"/>
                    </a:moveTo>
                    <a:cubicBezTo>
                      <a:pt x="153" y="207"/>
                      <a:pt x="131" y="229"/>
                      <a:pt x="131" y="256"/>
                    </a:cubicBezTo>
                    <a:cubicBezTo>
                      <a:pt x="131" y="283"/>
                      <a:pt x="153" y="304"/>
                      <a:pt x="180" y="304"/>
                    </a:cubicBezTo>
                    <a:cubicBezTo>
                      <a:pt x="206" y="304"/>
                      <a:pt x="228" y="283"/>
                      <a:pt x="228" y="256"/>
                    </a:cubicBezTo>
                    <a:cubicBezTo>
                      <a:pt x="228" y="229"/>
                      <a:pt x="206" y="207"/>
                      <a:pt x="180" y="207"/>
                    </a:cubicBezTo>
                    <a:moveTo>
                      <a:pt x="374" y="207"/>
                    </a:moveTo>
                    <a:cubicBezTo>
                      <a:pt x="347" y="207"/>
                      <a:pt x="325" y="229"/>
                      <a:pt x="325" y="256"/>
                    </a:cubicBezTo>
                    <a:cubicBezTo>
                      <a:pt x="325" y="283"/>
                      <a:pt x="347" y="304"/>
                      <a:pt x="374" y="304"/>
                    </a:cubicBezTo>
                    <a:cubicBezTo>
                      <a:pt x="400" y="304"/>
                      <a:pt x="422" y="283"/>
                      <a:pt x="422" y="256"/>
                    </a:cubicBezTo>
                    <a:cubicBezTo>
                      <a:pt x="422" y="229"/>
                      <a:pt x="400" y="207"/>
                      <a:pt x="374" y="207"/>
                    </a:cubicBezTo>
                    <a:moveTo>
                      <a:pt x="568" y="207"/>
                    </a:moveTo>
                    <a:cubicBezTo>
                      <a:pt x="541" y="207"/>
                      <a:pt x="519" y="229"/>
                      <a:pt x="519" y="256"/>
                    </a:cubicBezTo>
                    <a:cubicBezTo>
                      <a:pt x="519" y="283"/>
                      <a:pt x="541" y="304"/>
                      <a:pt x="568" y="304"/>
                    </a:cubicBezTo>
                    <a:cubicBezTo>
                      <a:pt x="594" y="304"/>
                      <a:pt x="616" y="283"/>
                      <a:pt x="616" y="256"/>
                    </a:cubicBezTo>
                    <a:cubicBezTo>
                      <a:pt x="616" y="229"/>
                      <a:pt x="594" y="207"/>
                      <a:pt x="568" y="207"/>
                    </a:cubicBezTo>
                  </a:path>
                </a:pathLst>
              </a:custGeom>
              <a:solidFill>
                <a:srgbClr val="EBA417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90" name="textbox 690"/>
            <p:cNvSpPr/>
            <p:nvPr/>
          </p:nvSpPr>
          <p:spPr>
            <a:xfrm>
              <a:off x="567467" y="364413"/>
              <a:ext cx="1677035" cy="40132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</a:pPr>
              <a:endParaRPr sz="100">
                <a:latin typeface="Arial"/>
                <a:ea typeface="Arial"/>
                <a:cs typeface="Arial"/>
              </a:endParaRPr>
            </a:p>
            <a:p>
              <a:pPr marL="9525" eaLnBrk="0">
                <a:lnSpc>
                  <a:spcPts val="2219"/>
                </a:lnSpc>
              </a:pPr>
              <a:r>
                <a:rPr sz="1575" b="1" kern="0" spc="45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@</a:t>
              </a:r>
              <a:r>
                <a:rPr sz="1575" b="1" kern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workspace</a:t>
              </a:r>
              <a:endParaRPr sz="1575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 rot="21600000">
            <a:off x="7449460" y="1831042"/>
            <a:ext cx="2741748" cy="853064"/>
            <a:chOff x="0" y="0"/>
            <a:chExt cx="3655664" cy="1137419"/>
          </a:xfrm>
        </p:grpSpPr>
        <p:sp>
          <p:nvSpPr>
            <p:cNvPr id="692" name="rect 692"/>
            <p:cNvSpPr/>
            <p:nvPr/>
          </p:nvSpPr>
          <p:spPr>
            <a:xfrm>
              <a:off x="0" y="0"/>
              <a:ext cx="3655664" cy="1137419"/>
            </a:xfrm>
            <a:prstGeom prst="rect">
              <a:avLst/>
            </a:prstGeom>
            <a:solidFill>
              <a:srgbClr val="2E9EDA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  <p:sp>
          <p:nvSpPr>
            <p:cNvPr id="694" name="path 694"/>
            <p:cNvSpPr/>
            <p:nvPr/>
          </p:nvSpPr>
          <p:spPr>
            <a:xfrm>
              <a:off x="74792" y="55425"/>
              <a:ext cx="1026576" cy="1026576"/>
            </a:xfrm>
            <a:custGeom>
              <a:avLst/>
              <a:gdLst/>
              <a:ahLst/>
              <a:cxnLst/>
              <a:rect l="0" t="0" r="0" b="0"/>
              <a:pathLst>
                <a:path w="1615" h="1615">
                  <a:moveTo>
                    <a:pt x="0" y="808"/>
                  </a:moveTo>
                  <a:cubicBezTo>
                    <a:pt x="0" y="361"/>
                    <a:pt x="361" y="0"/>
                    <a:pt x="808" y="0"/>
                  </a:cubicBezTo>
                  <a:cubicBezTo>
                    <a:pt x="1254" y="0"/>
                    <a:pt x="1616" y="361"/>
                    <a:pt x="1616" y="808"/>
                  </a:cubicBezTo>
                  <a:cubicBezTo>
                    <a:pt x="1616" y="1254"/>
                    <a:pt x="1254" y="1616"/>
                    <a:pt x="808" y="1616"/>
                  </a:cubicBezTo>
                  <a:cubicBezTo>
                    <a:pt x="361" y="1616"/>
                    <a:pt x="0" y="1254"/>
                    <a:pt x="0" y="808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  <p:sp>
          <p:nvSpPr>
            <p:cNvPr id="696" name="textbox 696"/>
            <p:cNvSpPr/>
            <p:nvPr/>
          </p:nvSpPr>
          <p:spPr>
            <a:xfrm>
              <a:off x="1353793" y="364413"/>
              <a:ext cx="1212214" cy="40132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</a:pPr>
              <a:endParaRPr sz="100">
                <a:latin typeface="Arial"/>
                <a:ea typeface="Arial"/>
                <a:cs typeface="Arial"/>
              </a:endParaRPr>
            </a:p>
            <a:p>
              <a:pPr marL="9525" eaLnBrk="0">
                <a:lnSpc>
                  <a:spcPts val="2219"/>
                </a:lnSpc>
              </a:pPr>
              <a:r>
                <a:rPr sz="1575" b="1" kern="0" spc="15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@</a:t>
              </a:r>
              <a:r>
                <a:rPr sz="1575" b="1" kern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vscode</a:t>
              </a:r>
              <a:endParaRPr sz="1575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98" name="textbox 698"/>
          <p:cNvSpPr/>
          <p:nvPr/>
        </p:nvSpPr>
        <p:spPr>
          <a:xfrm>
            <a:off x="768553" y="614884"/>
            <a:ext cx="2922746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</a:t>
            </a:r>
            <a:r>
              <a:rPr sz="2775" b="1" kern="0" spc="217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Participants</a:t>
            </a:r>
            <a:endParaRPr sz="2775">
              <a:latin typeface="Arial"/>
              <a:ea typeface="Arial"/>
              <a:cs typeface="Arial"/>
            </a:endParaRPr>
          </a:p>
        </p:txBody>
      </p:sp>
      <p:grpSp>
        <p:nvGrpSpPr>
          <p:cNvPr id="40" name="group 40"/>
          <p:cNvGrpSpPr/>
          <p:nvPr/>
        </p:nvGrpSpPr>
        <p:grpSpPr>
          <a:xfrm rot="21600000">
            <a:off x="3820207" y="3916575"/>
            <a:ext cx="769933" cy="769932"/>
            <a:chOff x="0" y="0"/>
            <a:chExt cx="1026577" cy="1026576"/>
          </a:xfrm>
        </p:grpSpPr>
        <p:sp>
          <p:nvSpPr>
            <p:cNvPr id="700" name="path 700"/>
            <p:cNvSpPr/>
            <p:nvPr/>
          </p:nvSpPr>
          <p:spPr>
            <a:xfrm>
              <a:off x="0" y="0"/>
              <a:ext cx="1026577" cy="1026576"/>
            </a:xfrm>
            <a:custGeom>
              <a:avLst/>
              <a:gdLst/>
              <a:ahLst/>
              <a:cxnLst/>
              <a:rect l="0" t="0" r="0" b="0"/>
              <a:pathLst>
                <a:path w="1615" h="1615">
                  <a:moveTo>
                    <a:pt x="0" y="807"/>
                  </a:moveTo>
                  <a:cubicBezTo>
                    <a:pt x="0" y="361"/>
                    <a:pt x="361" y="0"/>
                    <a:pt x="808" y="0"/>
                  </a:cubicBezTo>
                  <a:cubicBezTo>
                    <a:pt x="1254" y="0"/>
                    <a:pt x="1616" y="361"/>
                    <a:pt x="1616" y="808"/>
                  </a:cubicBezTo>
                  <a:cubicBezTo>
                    <a:pt x="1616" y="1254"/>
                    <a:pt x="1254" y="1616"/>
                    <a:pt x="808" y="1616"/>
                  </a:cubicBezTo>
                  <a:cubicBezTo>
                    <a:pt x="361" y="1616"/>
                    <a:pt x="0" y="1254"/>
                    <a:pt x="0" y="80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  <p:sp>
          <p:nvSpPr>
            <p:cNvPr id="702" name="path 702"/>
            <p:cNvSpPr/>
            <p:nvPr/>
          </p:nvSpPr>
          <p:spPr>
            <a:xfrm>
              <a:off x="322907" y="240078"/>
              <a:ext cx="417519" cy="508286"/>
            </a:xfrm>
            <a:custGeom>
              <a:avLst/>
              <a:gdLst/>
              <a:ahLst/>
              <a:cxnLst/>
              <a:rect l="0" t="0" r="0" b="0"/>
              <a:pathLst>
                <a:path w="657" h="800">
                  <a:moveTo>
                    <a:pt x="425" y="0"/>
                  </a:moveTo>
                  <a:cubicBezTo>
                    <a:pt x="426" y="0"/>
                    <a:pt x="427" y="0"/>
                    <a:pt x="428" y="0"/>
                  </a:cubicBezTo>
                  <a:lnTo>
                    <a:pt x="428" y="185"/>
                  </a:lnTo>
                  <a:lnTo>
                    <a:pt x="428" y="188"/>
                  </a:lnTo>
                  <a:cubicBezTo>
                    <a:pt x="430" y="210"/>
                    <a:pt x="448" y="228"/>
                    <a:pt x="471" y="228"/>
                  </a:cubicBezTo>
                  <a:lnTo>
                    <a:pt x="657" y="228"/>
                  </a:lnTo>
                  <a:cubicBezTo>
                    <a:pt x="657" y="229"/>
                    <a:pt x="657" y="230"/>
                    <a:pt x="657" y="232"/>
                  </a:cubicBezTo>
                  <a:lnTo>
                    <a:pt x="657" y="757"/>
                  </a:lnTo>
                  <a:cubicBezTo>
                    <a:pt x="657" y="781"/>
                    <a:pt x="638" y="800"/>
                    <a:pt x="614" y="800"/>
                  </a:cubicBezTo>
                  <a:lnTo>
                    <a:pt x="42" y="800"/>
                  </a:lnTo>
                  <a:cubicBezTo>
                    <a:pt x="19" y="800"/>
                    <a:pt x="0" y="781"/>
                    <a:pt x="0" y="757"/>
                  </a:cubicBezTo>
                  <a:lnTo>
                    <a:pt x="0" y="42"/>
                  </a:lnTo>
                  <a:cubicBezTo>
                    <a:pt x="0" y="19"/>
                    <a:pt x="19" y="0"/>
                    <a:pt x="42" y="0"/>
                  </a:cubicBezTo>
                  <a:lnTo>
                    <a:pt x="425" y="0"/>
                  </a:lnTo>
                  <a:close/>
                  <a:moveTo>
                    <a:pt x="371" y="300"/>
                  </a:moveTo>
                  <a:lnTo>
                    <a:pt x="228" y="300"/>
                  </a:lnTo>
                  <a:lnTo>
                    <a:pt x="228" y="614"/>
                  </a:lnTo>
                  <a:lnTo>
                    <a:pt x="257" y="614"/>
                  </a:lnTo>
                  <a:lnTo>
                    <a:pt x="257" y="471"/>
                  </a:lnTo>
                  <a:lnTo>
                    <a:pt x="371" y="471"/>
                  </a:lnTo>
                  <a:lnTo>
                    <a:pt x="374" y="471"/>
                  </a:lnTo>
                  <a:cubicBezTo>
                    <a:pt x="420" y="469"/>
                    <a:pt x="457" y="432"/>
                    <a:pt x="457" y="385"/>
                  </a:cubicBezTo>
                  <a:cubicBezTo>
                    <a:pt x="457" y="338"/>
                    <a:pt x="418" y="300"/>
                    <a:pt x="371" y="300"/>
                  </a:cubicBezTo>
                  <a:moveTo>
                    <a:pt x="371" y="328"/>
                  </a:moveTo>
                  <a:cubicBezTo>
                    <a:pt x="403" y="328"/>
                    <a:pt x="428" y="354"/>
                    <a:pt x="428" y="385"/>
                  </a:cubicBezTo>
                  <a:cubicBezTo>
                    <a:pt x="428" y="417"/>
                    <a:pt x="403" y="443"/>
                    <a:pt x="371" y="443"/>
                  </a:cubicBezTo>
                  <a:lnTo>
                    <a:pt x="257" y="443"/>
                  </a:lnTo>
                  <a:lnTo>
                    <a:pt x="257" y="328"/>
                  </a:lnTo>
                  <a:lnTo>
                    <a:pt x="371" y="328"/>
                  </a:lnTo>
                  <a:close/>
                  <a:moveTo>
                    <a:pt x="643" y="200"/>
                  </a:moveTo>
                  <a:lnTo>
                    <a:pt x="471" y="200"/>
                  </a:lnTo>
                  <a:lnTo>
                    <a:pt x="469" y="199"/>
                  </a:lnTo>
                  <a:cubicBezTo>
                    <a:pt x="462" y="199"/>
                    <a:pt x="457" y="193"/>
                    <a:pt x="457" y="185"/>
                  </a:cubicBezTo>
                  <a:lnTo>
                    <a:pt x="457" y="14"/>
                  </a:lnTo>
                  <a:lnTo>
                    <a:pt x="643" y="200"/>
                  </a:lnTo>
                  <a:close/>
                </a:path>
              </a:pathLst>
            </a:custGeom>
            <a:solidFill>
              <a:srgbClr val="05367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42" name="group 42"/>
          <p:cNvGrpSpPr/>
          <p:nvPr/>
        </p:nvGrpSpPr>
        <p:grpSpPr>
          <a:xfrm rot="21600000">
            <a:off x="7505554" y="3958138"/>
            <a:ext cx="769932" cy="769933"/>
            <a:chOff x="0" y="0"/>
            <a:chExt cx="1026576" cy="1026577"/>
          </a:xfrm>
        </p:grpSpPr>
        <p:sp>
          <p:nvSpPr>
            <p:cNvPr id="704" name="path 704"/>
            <p:cNvSpPr/>
            <p:nvPr/>
          </p:nvSpPr>
          <p:spPr>
            <a:xfrm>
              <a:off x="0" y="0"/>
              <a:ext cx="1026576" cy="1026577"/>
            </a:xfrm>
            <a:custGeom>
              <a:avLst/>
              <a:gdLst/>
              <a:ahLst/>
              <a:cxnLst/>
              <a:rect l="0" t="0" r="0" b="0"/>
              <a:pathLst>
                <a:path w="1615" h="1615">
                  <a:moveTo>
                    <a:pt x="0" y="807"/>
                  </a:moveTo>
                  <a:cubicBezTo>
                    <a:pt x="0" y="361"/>
                    <a:pt x="361" y="0"/>
                    <a:pt x="808" y="0"/>
                  </a:cubicBezTo>
                  <a:cubicBezTo>
                    <a:pt x="1254" y="0"/>
                    <a:pt x="1616" y="361"/>
                    <a:pt x="1616" y="808"/>
                  </a:cubicBezTo>
                  <a:cubicBezTo>
                    <a:pt x="1616" y="1254"/>
                    <a:pt x="1254" y="1616"/>
                    <a:pt x="808" y="1616"/>
                  </a:cubicBezTo>
                  <a:cubicBezTo>
                    <a:pt x="361" y="1616"/>
                    <a:pt x="0" y="1254"/>
                    <a:pt x="0" y="80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  <p:sp>
          <p:nvSpPr>
            <p:cNvPr id="706" name="path 706"/>
            <p:cNvSpPr/>
            <p:nvPr/>
          </p:nvSpPr>
          <p:spPr>
            <a:xfrm>
              <a:off x="241627" y="325377"/>
              <a:ext cx="502649" cy="376983"/>
            </a:xfrm>
            <a:custGeom>
              <a:avLst/>
              <a:gdLst/>
              <a:ahLst/>
              <a:cxnLst/>
              <a:rect l="0" t="0" r="0" b="0"/>
              <a:pathLst>
                <a:path w="791" h="593">
                  <a:moveTo>
                    <a:pt x="749" y="0"/>
                  </a:moveTo>
                  <a:cubicBezTo>
                    <a:pt x="772" y="0"/>
                    <a:pt x="791" y="18"/>
                    <a:pt x="791" y="42"/>
                  </a:cubicBezTo>
                  <a:lnTo>
                    <a:pt x="791" y="551"/>
                  </a:lnTo>
                  <a:cubicBezTo>
                    <a:pt x="791" y="574"/>
                    <a:pt x="772" y="593"/>
                    <a:pt x="749" y="593"/>
                  </a:cubicBezTo>
                  <a:lnTo>
                    <a:pt x="42" y="593"/>
                  </a:lnTo>
                  <a:cubicBezTo>
                    <a:pt x="18" y="593"/>
                    <a:pt x="0" y="574"/>
                    <a:pt x="0" y="551"/>
                  </a:cubicBezTo>
                  <a:lnTo>
                    <a:pt x="0" y="42"/>
                  </a:lnTo>
                  <a:cubicBezTo>
                    <a:pt x="0" y="18"/>
                    <a:pt x="18" y="0"/>
                    <a:pt x="42" y="0"/>
                  </a:cubicBezTo>
                  <a:lnTo>
                    <a:pt x="749" y="0"/>
                  </a:lnTo>
                  <a:close/>
                  <a:moveTo>
                    <a:pt x="579" y="293"/>
                  </a:moveTo>
                  <a:cubicBezTo>
                    <a:pt x="561" y="279"/>
                    <a:pt x="534" y="283"/>
                    <a:pt x="520" y="302"/>
                  </a:cubicBezTo>
                  <a:lnTo>
                    <a:pt x="395" y="467"/>
                  </a:lnTo>
                  <a:cubicBezTo>
                    <a:pt x="394" y="469"/>
                    <a:pt x="393" y="470"/>
                    <a:pt x="391" y="471"/>
                  </a:cubicBezTo>
                  <a:cubicBezTo>
                    <a:pt x="375" y="488"/>
                    <a:pt x="348" y="488"/>
                    <a:pt x="331" y="472"/>
                  </a:cubicBezTo>
                  <a:lnTo>
                    <a:pt x="239" y="381"/>
                  </a:lnTo>
                  <a:cubicBezTo>
                    <a:pt x="238" y="380"/>
                    <a:pt x="237" y="379"/>
                    <a:pt x="236" y="378"/>
                  </a:cubicBezTo>
                  <a:cubicBezTo>
                    <a:pt x="218" y="363"/>
                    <a:pt x="192" y="366"/>
                    <a:pt x="177" y="384"/>
                  </a:cubicBezTo>
                  <a:lnTo>
                    <a:pt x="47" y="542"/>
                  </a:lnTo>
                  <a:cubicBezTo>
                    <a:pt x="45" y="544"/>
                    <a:pt x="44" y="548"/>
                    <a:pt x="44" y="551"/>
                  </a:cubicBezTo>
                  <a:cubicBezTo>
                    <a:pt x="44" y="559"/>
                    <a:pt x="50" y="565"/>
                    <a:pt x="58" y="565"/>
                  </a:cubicBezTo>
                  <a:lnTo>
                    <a:pt x="737" y="565"/>
                  </a:lnTo>
                  <a:cubicBezTo>
                    <a:pt x="739" y="565"/>
                    <a:pt x="742" y="564"/>
                    <a:pt x="744" y="563"/>
                  </a:cubicBezTo>
                  <a:cubicBezTo>
                    <a:pt x="751" y="558"/>
                    <a:pt x="752" y="549"/>
                    <a:pt x="748" y="543"/>
                  </a:cubicBezTo>
                  <a:lnTo>
                    <a:pt x="589" y="304"/>
                  </a:lnTo>
                  <a:cubicBezTo>
                    <a:pt x="587" y="300"/>
                    <a:pt x="583" y="296"/>
                    <a:pt x="579" y="293"/>
                  </a:cubicBezTo>
                  <a:moveTo>
                    <a:pt x="141" y="84"/>
                  </a:moveTo>
                  <a:cubicBezTo>
                    <a:pt x="110" y="84"/>
                    <a:pt x="84" y="110"/>
                    <a:pt x="84" y="141"/>
                  </a:cubicBezTo>
                  <a:cubicBezTo>
                    <a:pt x="84" y="172"/>
                    <a:pt x="110" y="197"/>
                    <a:pt x="141" y="197"/>
                  </a:cubicBezTo>
                  <a:cubicBezTo>
                    <a:pt x="172" y="197"/>
                    <a:pt x="197" y="172"/>
                    <a:pt x="197" y="141"/>
                  </a:cubicBezTo>
                  <a:cubicBezTo>
                    <a:pt x="197" y="110"/>
                    <a:pt x="172" y="84"/>
                    <a:pt x="141" y="84"/>
                  </a:cubicBezTo>
                </a:path>
              </a:pathLst>
            </a:custGeom>
            <a:solidFill>
              <a:srgbClr val="66B3E1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708" name="textbox 708"/>
          <p:cNvSpPr/>
          <p:nvPr/>
        </p:nvSpPr>
        <p:spPr>
          <a:xfrm>
            <a:off x="2065863" y="2861467"/>
            <a:ext cx="2882265" cy="19669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397"/>
              </a:lnSpc>
            </a:pPr>
            <a:r>
              <a:rPr sz="1050" kern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@workspace ag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ent 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提供关于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workspace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的上下文</a:t>
            </a:r>
            <a:endParaRPr sz="10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12" name="textbox 712"/>
          <p:cNvSpPr/>
          <p:nvPr/>
        </p:nvSpPr>
        <p:spPr>
          <a:xfrm>
            <a:off x="7594670" y="2861467"/>
            <a:ext cx="2694622" cy="19669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397"/>
              </a:lnSpc>
            </a:pPr>
            <a:r>
              <a:rPr sz="1050" kern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@vscode</a:t>
            </a:r>
            <a:r>
              <a:rPr sz="1050" kern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提供关于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VS Code</a:t>
            </a:r>
            <a:r>
              <a:rPr sz="1050" kern="0" spc="-8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使用相关的上下文</a:t>
            </a:r>
            <a:endParaRPr sz="10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14" name="textbox 714"/>
          <p:cNvSpPr/>
          <p:nvPr/>
        </p:nvSpPr>
        <p:spPr>
          <a:xfrm>
            <a:off x="2361971" y="4185854"/>
            <a:ext cx="998696" cy="3009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2219"/>
              </a:lnSpc>
            </a:pPr>
            <a:r>
              <a:rPr sz="1575" b="1" kern="0" spc="23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@</a:t>
            </a:r>
            <a:r>
              <a:rPr sz="1575" b="1" kern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terminal</a:t>
            </a:r>
            <a:endParaRPr sz="1575">
              <a:latin typeface="Arial"/>
              <a:ea typeface="Arial"/>
              <a:cs typeface="Arial"/>
            </a:endParaRPr>
          </a:p>
        </p:txBody>
      </p:sp>
      <p:sp>
        <p:nvSpPr>
          <p:cNvPr id="716" name="textbox 716"/>
          <p:cNvSpPr/>
          <p:nvPr/>
        </p:nvSpPr>
        <p:spPr>
          <a:xfrm>
            <a:off x="8504175" y="4186938"/>
            <a:ext cx="830104" cy="3009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2219"/>
              </a:lnSpc>
            </a:pPr>
            <a:r>
              <a:rPr sz="1575" b="1" kern="0" spc="8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@</a:t>
            </a:r>
            <a:r>
              <a:rPr sz="1575" b="1" kern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github</a:t>
            </a:r>
            <a:endParaRPr sz="1575">
              <a:latin typeface="Arial"/>
              <a:ea typeface="Arial"/>
              <a:cs typeface="Arial"/>
            </a:endParaRPr>
          </a:p>
        </p:txBody>
      </p:sp>
      <p:sp>
        <p:nvSpPr>
          <p:cNvPr id="718" name="textbox 718"/>
          <p:cNvSpPr/>
          <p:nvPr/>
        </p:nvSpPr>
        <p:spPr>
          <a:xfrm>
            <a:off x="7666547" y="2018430"/>
            <a:ext cx="433863" cy="4738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72000"/>
              </a:lnSpc>
              <a:spcBef>
                <a:spcPts val="1"/>
              </a:spcBef>
            </a:pPr>
            <a:r>
              <a:rPr sz="4125" kern="0" spc="45">
                <a:solidFill>
                  <a:srgbClr val="2E9EDA">
                    <a:alpha val="100000"/>
                  </a:srgbClr>
                </a:solidFill>
                <a:latin typeface="Arial"/>
                <a:ea typeface="Arial"/>
                <a:cs typeface="Arial"/>
              </a:rPr>
              <a:t>Q</a:t>
            </a:r>
            <a:endParaRPr sz="4125">
              <a:latin typeface="Arial"/>
              <a:ea typeface="Arial"/>
              <a:cs typeface="Arial"/>
            </a:endParaRPr>
          </a:p>
        </p:txBody>
      </p:sp>
      <p:sp>
        <p:nvSpPr>
          <p:cNvPr id="720" name="path 720"/>
          <p:cNvSpPr/>
          <p:nvPr/>
        </p:nvSpPr>
        <p:spPr>
          <a:xfrm>
            <a:off x="6779532" y="2717799"/>
            <a:ext cx="209550" cy="209550"/>
          </a:xfrm>
          <a:custGeom>
            <a:avLst/>
            <a:gdLst/>
            <a:ahLst/>
            <a:cxnLst/>
            <a:rect l="0" t="0" r="0" b="0"/>
            <a:pathLst>
              <a:path w="440" h="440">
                <a:moveTo>
                  <a:pt x="0" y="220"/>
                </a:moveTo>
                <a:cubicBezTo>
                  <a:pt x="0" y="98"/>
                  <a:pt x="98" y="0"/>
                  <a:pt x="220" y="0"/>
                </a:cubicBezTo>
                <a:cubicBezTo>
                  <a:pt x="341" y="0"/>
                  <a:pt x="440" y="98"/>
                  <a:pt x="440" y="220"/>
                </a:cubicBezTo>
                <a:cubicBezTo>
                  <a:pt x="440" y="341"/>
                  <a:pt x="341" y="440"/>
                  <a:pt x="220" y="440"/>
                </a:cubicBezTo>
                <a:cubicBezTo>
                  <a:pt x="98" y="440"/>
                  <a:pt x="0" y="341"/>
                  <a:pt x="0" y="220"/>
                </a:cubicBezTo>
              </a:path>
            </a:pathLst>
          </a:custGeom>
          <a:solidFill>
            <a:srgbClr val="2E9ED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722" name="path 722"/>
          <p:cNvSpPr/>
          <p:nvPr/>
        </p:nvSpPr>
        <p:spPr>
          <a:xfrm>
            <a:off x="5071838" y="3817508"/>
            <a:ext cx="209550" cy="209550"/>
          </a:xfrm>
          <a:custGeom>
            <a:avLst/>
            <a:gdLst/>
            <a:ahLst/>
            <a:cxnLst/>
            <a:rect l="0" t="0" r="0" b="0"/>
            <a:pathLst>
              <a:path w="440" h="440">
                <a:moveTo>
                  <a:pt x="0" y="220"/>
                </a:moveTo>
                <a:cubicBezTo>
                  <a:pt x="0" y="98"/>
                  <a:pt x="98" y="0"/>
                  <a:pt x="220" y="0"/>
                </a:cubicBezTo>
                <a:cubicBezTo>
                  <a:pt x="341" y="0"/>
                  <a:pt x="440" y="98"/>
                  <a:pt x="440" y="220"/>
                </a:cubicBezTo>
                <a:cubicBezTo>
                  <a:pt x="440" y="341"/>
                  <a:pt x="341" y="440"/>
                  <a:pt x="220" y="440"/>
                </a:cubicBezTo>
                <a:cubicBezTo>
                  <a:pt x="98" y="440"/>
                  <a:pt x="0" y="341"/>
                  <a:pt x="0" y="220"/>
                </a:cubicBezTo>
              </a:path>
            </a:pathLst>
          </a:custGeom>
          <a:solidFill>
            <a:srgbClr val="05367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724" name="path 724"/>
          <p:cNvSpPr/>
          <p:nvPr/>
        </p:nvSpPr>
        <p:spPr>
          <a:xfrm>
            <a:off x="6779532" y="3817508"/>
            <a:ext cx="209550" cy="209550"/>
          </a:xfrm>
          <a:custGeom>
            <a:avLst/>
            <a:gdLst/>
            <a:ahLst/>
            <a:cxnLst/>
            <a:rect l="0" t="0" r="0" b="0"/>
            <a:pathLst>
              <a:path w="440" h="440">
                <a:moveTo>
                  <a:pt x="0" y="220"/>
                </a:moveTo>
                <a:cubicBezTo>
                  <a:pt x="0" y="98"/>
                  <a:pt x="98" y="0"/>
                  <a:pt x="220" y="0"/>
                </a:cubicBezTo>
                <a:cubicBezTo>
                  <a:pt x="341" y="0"/>
                  <a:pt x="440" y="98"/>
                  <a:pt x="440" y="220"/>
                </a:cubicBezTo>
                <a:cubicBezTo>
                  <a:pt x="440" y="341"/>
                  <a:pt x="341" y="440"/>
                  <a:pt x="220" y="440"/>
                </a:cubicBezTo>
                <a:cubicBezTo>
                  <a:pt x="98" y="440"/>
                  <a:pt x="0" y="341"/>
                  <a:pt x="0" y="220"/>
                </a:cubicBezTo>
              </a:path>
            </a:pathLst>
          </a:custGeom>
          <a:solidFill>
            <a:srgbClr val="66B3E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693059" y="1957127"/>
            <a:ext cx="3132455" cy="4266357"/>
          </a:xfrm>
          <a:prstGeom prst="rect">
            <a:avLst/>
          </a:prstGeom>
        </p:spPr>
      </p:pic>
      <p:pic>
        <p:nvPicPr>
          <p:cNvPr id="326" name="picture 3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997028" y="1957127"/>
            <a:ext cx="3021022" cy="4266357"/>
          </a:xfrm>
          <a:prstGeom prst="rect">
            <a:avLst/>
          </a:prstGeom>
        </p:spPr>
      </p:pic>
      <p:sp>
        <p:nvSpPr>
          <p:cNvPr id="328" name="textbox 328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2128838" eaLnBrk="0">
              <a:lnSpc>
                <a:spcPts val="3033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400" b="1" kern="0" spc="-11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无需编写提示就可以完成交互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30" name="textbox 330"/>
          <p:cNvSpPr/>
          <p:nvPr/>
        </p:nvSpPr>
        <p:spPr>
          <a:xfrm>
            <a:off x="763218" y="529514"/>
            <a:ext cx="4447699" cy="4576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453"/>
              </a:lnSpc>
            </a:pP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</a:t>
            </a:r>
            <a:r>
              <a:rPr sz="2775" b="1" kern="0" spc="-70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775" b="1" kern="0" spc="-15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775" b="1" kern="0" spc="-186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32" name="textbox 332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21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336" name="textbox 336"/>
          <p:cNvSpPr/>
          <p:nvPr/>
        </p:nvSpPr>
        <p:spPr>
          <a:xfrm>
            <a:off x="1296052" y="2408619"/>
            <a:ext cx="1415415" cy="33623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2496"/>
              </a:lnSpc>
            </a:pP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@workspace</a:t>
            </a:r>
            <a:endParaRPr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3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634516" y="2338453"/>
            <a:ext cx="2921377" cy="3503705"/>
          </a:xfrm>
          <a:prstGeom prst="rect">
            <a:avLst/>
          </a:prstGeom>
        </p:spPr>
      </p:pic>
      <p:pic>
        <p:nvPicPr>
          <p:cNvPr id="340" name="picture 3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706724" y="2338453"/>
            <a:ext cx="2621067" cy="3503705"/>
          </a:xfrm>
          <a:prstGeom prst="rect">
            <a:avLst/>
          </a:prstGeom>
        </p:spPr>
      </p:pic>
      <p:sp>
        <p:nvSpPr>
          <p:cNvPr id="342" name="textbox 342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2128838" eaLnBrk="0">
              <a:lnSpc>
                <a:spcPts val="3033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400" b="1" kern="0" spc="-11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无需编写提示就可以完成交互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44" name="textbox 344"/>
          <p:cNvSpPr/>
          <p:nvPr/>
        </p:nvSpPr>
        <p:spPr>
          <a:xfrm>
            <a:off x="763218" y="529514"/>
            <a:ext cx="4447699" cy="4576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453"/>
              </a:lnSpc>
            </a:pP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</a:t>
            </a:r>
            <a:r>
              <a:rPr sz="2775" b="1" kern="0" spc="-70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775" b="1" kern="0" spc="-15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775" b="1" kern="0" spc="-186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46" name="textbox 346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22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350" name="textbox 350"/>
          <p:cNvSpPr/>
          <p:nvPr/>
        </p:nvSpPr>
        <p:spPr>
          <a:xfrm>
            <a:off x="1296052" y="2408619"/>
            <a:ext cx="1021556" cy="33623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2496"/>
              </a:lnSpc>
            </a:pP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@vscode</a:t>
            </a:r>
            <a:endParaRPr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3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602996" y="2398434"/>
            <a:ext cx="5057775" cy="3828860"/>
          </a:xfrm>
          <a:prstGeom prst="rect">
            <a:avLst/>
          </a:prstGeom>
        </p:spPr>
      </p:pic>
      <p:sp>
        <p:nvSpPr>
          <p:cNvPr id="354" name="textbox 354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2128838" eaLnBrk="0">
              <a:lnSpc>
                <a:spcPts val="3033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400" b="1" kern="0" spc="-11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无需编写提示就可以完成交互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56" name="textbox 356"/>
          <p:cNvSpPr/>
          <p:nvPr/>
        </p:nvSpPr>
        <p:spPr>
          <a:xfrm>
            <a:off x="763218" y="529514"/>
            <a:ext cx="4447699" cy="4576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453"/>
              </a:lnSpc>
            </a:pP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</a:t>
            </a:r>
            <a:r>
              <a:rPr sz="2775" b="1" kern="0" spc="-70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775" b="1" kern="0" spc="-15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775" b="1" kern="0" spc="-186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58" name="textbox 358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23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362" name="textbox 362"/>
          <p:cNvSpPr/>
          <p:nvPr/>
        </p:nvSpPr>
        <p:spPr>
          <a:xfrm>
            <a:off x="1296052" y="2408619"/>
            <a:ext cx="1122998" cy="33623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2496"/>
              </a:lnSpc>
            </a:pP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@terminal</a:t>
            </a:r>
            <a:endParaRPr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textbox 726"/>
          <p:cNvSpPr/>
          <p:nvPr/>
        </p:nvSpPr>
        <p:spPr>
          <a:xfrm>
            <a:off x="768552" y="614884"/>
            <a:ext cx="2677953" cy="217312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2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 Varia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bles</a:t>
            </a:r>
            <a:endParaRPr sz="2775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</a:pPr>
            <a:endParaRPr sz="450">
              <a:latin typeface="Arial"/>
              <a:ea typeface="Arial"/>
              <a:cs typeface="Arial"/>
            </a:endParaRPr>
          </a:p>
          <a:p>
            <a:pPr marL="847248" indent="-1905" eaLnBrk="0">
              <a:lnSpc>
                <a:spcPct val="103000"/>
              </a:lnSpc>
              <a:spcBef>
                <a:spcPts val="3"/>
              </a:spcBef>
            </a:pPr>
            <a:r>
              <a:rPr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使用聊天变量提供 </a:t>
            </a: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更准确的上下文</a:t>
            </a:r>
            <a:endParaRPr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28" name="rect 728"/>
          <p:cNvSpPr/>
          <p:nvPr/>
        </p:nvSpPr>
        <p:spPr>
          <a:xfrm>
            <a:off x="4433953" y="4604299"/>
            <a:ext cx="425450" cy="161289"/>
          </a:xfrm>
          <a:prstGeom prst="rect">
            <a:avLst/>
          </a:prstGeom>
          <a:solidFill>
            <a:srgbClr val="3C3C3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730" name="textbox 730"/>
          <p:cNvSpPr/>
          <p:nvPr/>
        </p:nvSpPr>
        <p:spPr>
          <a:xfrm>
            <a:off x="4425825" y="4570802"/>
            <a:ext cx="2341245" cy="1237297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496"/>
              </a:lnSpc>
            </a:pPr>
            <a:r>
              <a:rPr sz="1050" kern="0" spc="45">
                <a:solidFill>
                  <a:srgbClr val="D0D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1050" kern="0">
                <a:solidFill>
                  <a:srgbClr val="D0D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editor</a:t>
            </a:r>
            <a:r>
              <a:rPr sz="1050" kern="0" spc="45">
                <a:solidFill>
                  <a:srgbClr val="D0D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0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10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编辑器中可见的源代码</a:t>
            </a:r>
            <a:endParaRPr sz="10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</a:pPr>
            <a:endParaRPr sz="225">
              <a:latin typeface="Arial"/>
              <a:ea typeface="Arial"/>
              <a:cs typeface="Arial"/>
            </a:endParaRPr>
          </a:p>
          <a:p>
            <a:pPr marL="12859" eaLnBrk="0">
              <a:lnSpc>
                <a:spcPts val="1280"/>
              </a:lnSpc>
              <a:spcBef>
                <a:spcPts val="2"/>
              </a:spcBef>
            </a:pPr>
            <a:r>
              <a:rPr sz="10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在编辑器中选中的内容</a:t>
            </a:r>
            <a:endParaRPr sz="10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32" name="textbox 732"/>
          <p:cNvSpPr/>
          <p:nvPr/>
        </p:nvSpPr>
        <p:spPr>
          <a:xfrm>
            <a:off x="8124928" y="1441317"/>
            <a:ext cx="2007394" cy="122158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1285"/>
              </a:lnSpc>
            </a:pPr>
            <a:r>
              <a:rPr sz="1050" kern="0" spc="6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从</a:t>
            </a:r>
            <a:r>
              <a:rPr sz="10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workspace</a:t>
            </a:r>
            <a:r>
              <a:rPr sz="1050" kern="0" spc="6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中选择指定的文件</a:t>
            </a:r>
            <a:endParaRPr sz="10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4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</a:pPr>
            <a:endParaRPr sz="225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80"/>
              </a:lnSpc>
              <a:spcBef>
                <a:spcPts val="2"/>
              </a:spcBef>
            </a:pPr>
            <a:r>
              <a:rPr sz="10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命令行窗口中选中的内</a:t>
            </a:r>
            <a:r>
              <a:rPr sz="10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容</a:t>
            </a:r>
            <a:endParaRPr sz="10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34" name="rect 734"/>
          <p:cNvSpPr/>
          <p:nvPr/>
        </p:nvSpPr>
        <p:spPr>
          <a:xfrm>
            <a:off x="5481261" y="3558108"/>
            <a:ext cx="1478279" cy="161289"/>
          </a:xfrm>
          <a:prstGeom prst="rect">
            <a:avLst/>
          </a:prstGeom>
          <a:solidFill>
            <a:srgbClr val="3C3C3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graphicFrame>
        <p:nvGraphicFramePr>
          <p:cNvPr id="736" name="table 736"/>
          <p:cNvGraphicFramePr>
            <a:graphicFrameLocks noGrp="1"/>
          </p:cNvGraphicFramePr>
          <p:nvPr/>
        </p:nvGraphicFramePr>
        <p:xfrm>
          <a:off x="4342513" y="3231105"/>
          <a:ext cx="2616992" cy="810577"/>
        </p:xfrm>
        <a:graphic>
          <a:graphicData uri="http://schemas.openxmlformats.org/drawingml/2006/table">
            <a:tbl>
              <a:tblPr/>
              <a:tblGrid>
                <a:gridCol w="322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0577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80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sz="80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sz="80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84785" algn="l" rtl="0" eaLnBrk="0">
                        <a:lnSpc>
                          <a:spcPct val="80000"/>
                        </a:lnSpc>
                      </a:pPr>
                      <a:r>
                        <a:rPr sz="2400" b="1" kern="0" spc="-80">
                          <a:solidFill>
                            <a:srgbClr val="F083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03</a:t>
                      </a:r>
                      <a:endParaRPr sz="240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4000"/>
                        </a:lnSpc>
                      </a:pPr>
                      <a:endParaRPr sz="80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34000"/>
                        </a:lnSpc>
                      </a:pPr>
                      <a:endParaRPr sz="80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172"/>
                        </a:lnSpc>
                      </a:pPr>
                      <a:endParaRPr sz="10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r" rtl="0" eaLnBrk="0">
                        <a:lnSpc>
                          <a:spcPts val="1952"/>
                        </a:lnSpc>
                      </a:pPr>
                      <a:r>
                        <a:rPr sz="1100" kern="0" spc="30">
                          <a:solidFill>
                            <a:srgbClr val="D0D0D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#terminalLastCommand</a:t>
                      </a:r>
                      <a:endParaRPr sz="110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8" name="textbox 738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41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742" name="textbox 742"/>
          <p:cNvSpPr/>
          <p:nvPr/>
        </p:nvSpPr>
        <p:spPr>
          <a:xfrm>
            <a:off x="7227373" y="3527383"/>
            <a:ext cx="1829276" cy="18192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80"/>
              </a:lnSpc>
            </a:pPr>
            <a:r>
              <a:rPr sz="10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命令行窗口中的最后一条命令</a:t>
            </a:r>
            <a:endParaRPr sz="10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44" name="rect 744"/>
          <p:cNvSpPr/>
          <p:nvPr/>
        </p:nvSpPr>
        <p:spPr>
          <a:xfrm>
            <a:off x="6528567" y="2511916"/>
            <a:ext cx="1144270" cy="161291"/>
          </a:xfrm>
          <a:prstGeom prst="rect">
            <a:avLst/>
          </a:prstGeom>
          <a:solidFill>
            <a:srgbClr val="3C3C3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746" name="textbox 746"/>
          <p:cNvSpPr/>
          <p:nvPr/>
        </p:nvSpPr>
        <p:spPr>
          <a:xfrm>
            <a:off x="6520439" y="2482503"/>
            <a:ext cx="1162526" cy="20526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464"/>
              </a:lnSpc>
            </a:pPr>
            <a:r>
              <a:rPr sz="1050" kern="0" spc="23">
                <a:solidFill>
                  <a:srgbClr val="D0D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#terminal</a:t>
            </a:r>
            <a:r>
              <a:rPr sz="1050" kern="0" spc="15">
                <a:solidFill>
                  <a:srgbClr val="D0D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Selection</a:t>
            </a:r>
            <a:endParaRPr sz="1050">
              <a:latin typeface="Arial"/>
              <a:ea typeface="Arial"/>
              <a:cs typeface="Arial"/>
            </a:endParaRPr>
          </a:p>
        </p:txBody>
      </p:sp>
      <p:sp>
        <p:nvSpPr>
          <p:cNvPr id="748" name="rect 748"/>
          <p:cNvSpPr/>
          <p:nvPr/>
        </p:nvSpPr>
        <p:spPr>
          <a:xfrm>
            <a:off x="3295206" y="4277296"/>
            <a:ext cx="184150" cy="810895"/>
          </a:xfrm>
          <a:prstGeom prst="rect">
            <a:avLst/>
          </a:prstGeom>
          <a:solidFill>
            <a:srgbClr val="76839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750" name="rect 750"/>
          <p:cNvSpPr/>
          <p:nvPr/>
        </p:nvSpPr>
        <p:spPr>
          <a:xfrm>
            <a:off x="4342513" y="3231105"/>
            <a:ext cx="184150" cy="810895"/>
          </a:xfrm>
          <a:prstGeom prst="rect">
            <a:avLst/>
          </a:prstGeom>
          <a:solidFill>
            <a:srgbClr val="F083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752" name="rect 752"/>
          <p:cNvSpPr/>
          <p:nvPr/>
        </p:nvSpPr>
        <p:spPr>
          <a:xfrm>
            <a:off x="2247900" y="5323488"/>
            <a:ext cx="184150" cy="810895"/>
          </a:xfrm>
          <a:prstGeom prst="rect">
            <a:avLst/>
          </a:prstGeom>
          <a:solidFill>
            <a:srgbClr val="F083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754" name="rect 754"/>
          <p:cNvSpPr/>
          <p:nvPr/>
        </p:nvSpPr>
        <p:spPr>
          <a:xfrm>
            <a:off x="5389821" y="2184914"/>
            <a:ext cx="184150" cy="810895"/>
          </a:xfrm>
          <a:prstGeom prst="rect">
            <a:avLst/>
          </a:prstGeom>
          <a:solidFill>
            <a:srgbClr val="76839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756" name="rect 756"/>
          <p:cNvSpPr/>
          <p:nvPr/>
        </p:nvSpPr>
        <p:spPr>
          <a:xfrm>
            <a:off x="6437127" y="1138724"/>
            <a:ext cx="184150" cy="810894"/>
          </a:xfrm>
          <a:prstGeom prst="rect">
            <a:avLst/>
          </a:prstGeom>
          <a:solidFill>
            <a:srgbClr val="F083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758" name="rect 758"/>
          <p:cNvSpPr/>
          <p:nvPr/>
        </p:nvSpPr>
        <p:spPr>
          <a:xfrm>
            <a:off x="3386647" y="5650489"/>
            <a:ext cx="626744" cy="161291"/>
          </a:xfrm>
          <a:prstGeom prst="rect">
            <a:avLst/>
          </a:prstGeom>
          <a:solidFill>
            <a:srgbClr val="3C3C3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760" name="textbox 760"/>
          <p:cNvSpPr/>
          <p:nvPr/>
        </p:nvSpPr>
        <p:spPr>
          <a:xfrm>
            <a:off x="3378519" y="5621076"/>
            <a:ext cx="644842" cy="20526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464"/>
              </a:lnSpc>
            </a:pPr>
            <a:r>
              <a:rPr sz="1050" kern="0" spc="15">
                <a:solidFill>
                  <a:srgbClr val="D0D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#selection</a:t>
            </a:r>
            <a:endParaRPr sz="1050">
              <a:latin typeface="Arial"/>
              <a:ea typeface="Arial"/>
              <a:cs typeface="Arial"/>
            </a:endParaRPr>
          </a:p>
        </p:txBody>
      </p:sp>
      <p:sp>
        <p:nvSpPr>
          <p:cNvPr id="762" name="textbox 762"/>
          <p:cNvSpPr/>
          <p:nvPr/>
        </p:nvSpPr>
        <p:spPr>
          <a:xfrm>
            <a:off x="3746987" y="4545039"/>
            <a:ext cx="344805" cy="31099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637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0000"/>
              </a:lnSpc>
            </a:pPr>
            <a:r>
              <a:rPr sz="2400" b="1" kern="0" spc="-60">
                <a:solidFill>
                  <a:srgbClr val="768395">
                    <a:alpha val="100000"/>
                  </a:srgbClr>
                </a:solidFill>
                <a:latin typeface="Arial"/>
                <a:ea typeface="Arial"/>
                <a:cs typeface="Arial"/>
              </a:rPr>
              <a:t>02</a:t>
            </a:r>
            <a:endParaRPr sz="2400">
              <a:latin typeface="Arial"/>
              <a:ea typeface="Arial"/>
              <a:cs typeface="Arial"/>
            </a:endParaRPr>
          </a:p>
        </p:txBody>
      </p:sp>
      <p:sp>
        <p:nvSpPr>
          <p:cNvPr id="764" name="textbox 764"/>
          <p:cNvSpPr/>
          <p:nvPr/>
        </p:nvSpPr>
        <p:spPr>
          <a:xfrm>
            <a:off x="2699680" y="5591230"/>
            <a:ext cx="344805" cy="31099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637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0000"/>
              </a:lnSpc>
            </a:pPr>
            <a:r>
              <a:rPr sz="2400" b="1" kern="0" spc="-60">
                <a:solidFill>
                  <a:srgbClr val="F083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01</a:t>
            </a:r>
            <a:endParaRPr sz="2400">
              <a:latin typeface="Arial"/>
              <a:ea typeface="Arial"/>
              <a:cs typeface="Arial"/>
            </a:endParaRPr>
          </a:p>
        </p:txBody>
      </p:sp>
      <p:sp>
        <p:nvSpPr>
          <p:cNvPr id="766" name="textbox 766"/>
          <p:cNvSpPr/>
          <p:nvPr/>
        </p:nvSpPr>
        <p:spPr>
          <a:xfrm>
            <a:off x="5841601" y="2452656"/>
            <a:ext cx="344805" cy="31099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636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0000"/>
              </a:lnSpc>
            </a:pPr>
            <a:r>
              <a:rPr sz="2400" b="1" kern="0" spc="-60">
                <a:solidFill>
                  <a:srgbClr val="768395">
                    <a:alpha val="100000"/>
                  </a:srgbClr>
                </a:solidFill>
                <a:latin typeface="Arial"/>
                <a:ea typeface="Arial"/>
                <a:cs typeface="Arial"/>
              </a:rPr>
              <a:t>04</a:t>
            </a:r>
            <a:endParaRPr sz="2400">
              <a:latin typeface="Arial"/>
              <a:ea typeface="Arial"/>
              <a:cs typeface="Arial"/>
            </a:endParaRPr>
          </a:p>
        </p:txBody>
      </p:sp>
      <p:sp>
        <p:nvSpPr>
          <p:cNvPr id="768" name="textbox 768"/>
          <p:cNvSpPr/>
          <p:nvPr/>
        </p:nvSpPr>
        <p:spPr>
          <a:xfrm>
            <a:off x="6888907" y="1406466"/>
            <a:ext cx="344805" cy="31099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636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0000"/>
              </a:lnSpc>
            </a:pPr>
            <a:r>
              <a:rPr sz="2400" b="1" kern="0" spc="-60">
                <a:solidFill>
                  <a:srgbClr val="F083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05</a:t>
            </a:r>
            <a:endParaRPr sz="2400">
              <a:latin typeface="Arial"/>
              <a:ea typeface="Arial"/>
              <a:cs typeface="Arial"/>
            </a:endParaRPr>
          </a:p>
        </p:txBody>
      </p:sp>
      <p:sp>
        <p:nvSpPr>
          <p:cNvPr id="770" name="rect 770"/>
          <p:cNvSpPr/>
          <p:nvPr/>
        </p:nvSpPr>
        <p:spPr>
          <a:xfrm>
            <a:off x="7575873" y="1465726"/>
            <a:ext cx="254634" cy="161289"/>
          </a:xfrm>
          <a:prstGeom prst="rect">
            <a:avLst/>
          </a:prstGeom>
          <a:solidFill>
            <a:srgbClr val="3C3C3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772" name="textbox 772"/>
          <p:cNvSpPr/>
          <p:nvPr/>
        </p:nvSpPr>
        <p:spPr>
          <a:xfrm>
            <a:off x="7567745" y="1436312"/>
            <a:ext cx="272891" cy="20526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464"/>
              </a:lnSpc>
            </a:pPr>
            <a:r>
              <a:rPr sz="1050" kern="0" spc="53">
                <a:solidFill>
                  <a:srgbClr val="D0D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1050" kern="0">
                <a:solidFill>
                  <a:srgbClr val="D0D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file</a:t>
            </a:r>
            <a:endParaRPr sz="105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3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717946" y="3161618"/>
            <a:ext cx="6286500" cy="1857374"/>
          </a:xfrm>
          <a:prstGeom prst="rect">
            <a:avLst/>
          </a:prstGeom>
        </p:spPr>
      </p:pic>
      <p:sp>
        <p:nvSpPr>
          <p:cNvPr id="366" name="textbox 366"/>
          <p:cNvSpPr/>
          <p:nvPr/>
        </p:nvSpPr>
        <p:spPr>
          <a:xfrm>
            <a:off x="1360615" y="2387637"/>
            <a:ext cx="2663190" cy="36957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 dirty="0">
              <a:latin typeface="Arial"/>
              <a:ea typeface="Arial"/>
              <a:cs typeface="Arial"/>
            </a:endParaRPr>
          </a:p>
          <a:p>
            <a:pPr marL="10001" eaLnBrk="0">
              <a:lnSpc>
                <a:spcPts val="1518"/>
              </a:lnSpc>
            </a:pPr>
            <a:r>
              <a:rPr sz="1200" kern="0" spc="-15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聊天参与者</a:t>
            </a:r>
            <a:r>
              <a:rPr sz="1200" kern="0" spc="-15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15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例如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@workspace 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或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0478" indent="1429" eaLnBrk="0">
              <a:spcBef>
                <a:spcPts val="23"/>
              </a:spcBef>
            </a:pP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@vscode</a:t>
            </a:r>
            <a:r>
              <a:rPr sz="1200" kern="0" spc="-19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15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可以提供包含特定领域上下</a:t>
            </a:r>
            <a:r>
              <a:rPr sz="120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-15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文的聊天变量</a:t>
            </a:r>
            <a:r>
              <a:rPr sz="1200" kern="0" spc="-217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-15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你可以在聊天提示</a:t>
            </a:r>
            <a:r>
              <a:rPr sz="1200" kern="0" spc="-23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中使</a:t>
            </a:r>
            <a:r>
              <a:rPr sz="120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-2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⽤</a:t>
            </a:r>
            <a:r>
              <a:rPr sz="1200" kern="0" spc="16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23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 </a:t>
            </a:r>
            <a:r>
              <a:rPr sz="1200" kern="0" spc="-23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符号引用聊天变量</a:t>
            </a:r>
            <a:r>
              <a:rPr sz="1200" kern="0" spc="-2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9525" eaLnBrk="0">
              <a:lnSpc>
                <a:spcPct val="96000"/>
              </a:lnSpc>
              <a:spcBef>
                <a:spcPts val="2"/>
              </a:spcBef>
            </a:pPr>
            <a:r>
              <a:rPr sz="1200" kern="0" spc="-23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例如</a:t>
            </a:r>
            <a:r>
              <a:rPr sz="1200" kern="0" spc="-2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81451" indent="-169069" eaLnBrk="0">
              <a:spcBef>
                <a:spcPts val="1"/>
              </a:spcBef>
            </a:pPr>
            <a:r>
              <a:rPr kern="0" spc="-15" baseline="-6511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25" kern="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b="1" i="1" kern="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#codebase</a:t>
            </a:r>
            <a:r>
              <a:rPr sz="1200" kern="0" spc="-2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1200" kern="0" spc="-28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23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当前工作区的内容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2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。包</a:t>
            </a:r>
            <a:r>
              <a:rPr sz="120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-15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括工作区中的文件和文件夹信息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4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</a:t>
            </a:r>
            <a:r>
              <a:rPr sz="120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spc="-8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及任何特定于该工作区的设置或配置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81451" indent="-169069" eaLnBrk="0"/>
            <a:r>
              <a:rPr kern="0" spc="-15" baseline="-6511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25" kern="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b="1" i="1" kern="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#editor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：活动编辑器中的代码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-23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编辑</a:t>
            </a:r>
            <a:r>
              <a:rPr sz="120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8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器内容隐含包含在聊天视图上下文中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82403" indent="-170021" eaLnBrk="0">
              <a:lnSpc>
                <a:spcPct val="98000"/>
              </a:lnSpc>
              <a:spcBef>
                <a:spcPts val="14"/>
              </a:spcBef>
            </a:pPr>
            <a:r>
              <a:rPr kern="0" spc="-8" baseline="-6511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25" kern="0" spc="-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b="1" i="1" kern="0" spc="-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#file</a:t>
            </a:r>
            <a:r>
              <a:rPr sz="1200" kern="0" spc="-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：在聊天提示中包含工作区中的</a:t>
            </a:r>
            <a:r>
              <a:rPr sz="120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200" kern="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指定文件作为上下文</a:t>
            </a:r>
            <a:r>
              <a:rPr sz="120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93357" indent="-180975" eaLnBrk="0">
              <a:lnSpc>
                <a:spcPct val="101000"/>
              </a:lnSpc>
              <a:spcBef>
                <a:spcPts val="16"/>
              </a:spcBef>
            </a:pPr>
            <a:r>
              <a:rPr kern="0" spc="-15" baseline="-6511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25" kern="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b="1" i="1" kern="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#git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1200" kern="0" spc="-27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5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当前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200" kern="0" spc="-23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 </a:t>
            </a:r>
            <a:r>
              <a:rPr sz="1200" kern="0" spc="-23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仓库的信息</a:t>
            </a:r>
            <a:r>
              <a:rPr sz="1200" kern="0" spc="-217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2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200" kern="0" spc="-23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例如工作</a:t>
            </a:r>
            <a:r>
              <a:rPr sz="120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38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区文件夹</a:t>
            </a:r>
            <a:r>
              <a:rPr sz="1200" kern="0" spc="-19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3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38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分支名称</a:t>
            </a:r>
            <a:r>
              <a:rPr sz="1200" kern="0" spc="-20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-3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38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远程仓库等</a:t>
            </a:r>
            <a:r>
              <a:rPr sz="1200" kern="0" spc="-3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80499" indent="-168116" eaLnBrk="0"/>
            <a:r>
              <a:rPr kern="0" spc="-8" baseline="-6511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25" kern="0" spc="-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b="1" i="1" kern="0" spc="-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#selection</a:t>
            </a:r>
            <a:r>
              <a:rPr sz="1200" kern="0" spc="-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：活动编辑器中的可见源</a:t>
            </a:r>
            <a:r>
              <a:rPr sz="120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200" kern="0" spc="-23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</a:t>
            </a:r>
            <a:r>
              <a:rPr sz="1200" kern="0" spc="-2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81928" indent="-169544" eaLnBrk="0"/>
            <a:r>
              <a:rPr kern="0" spc="-8" baseline="-43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25" kern="0" spc="-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b="1" i="1" kern="0" spc="-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#terminalLastCommand</a:t>
            </a:r>
            <a:r>
              <a:rPr sz="1200" kern="0" spc="-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：活动终</a:t>
            </a:r>
            <a:r>
              <a:rPr sz="120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200" kern="0" spc="-8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端中最后运行的命令</a:t>
            </a:r>
            <a:r>
              <a:rPr sz="1200" kern="0" spc="-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83832" indent="-171450" eaLnBrk="0">
              <a:lnSpc>
                <a:spcPct val="103000"/>
              </a:lnSpc>
              <a:spcBef>
                <a:spcPts val="19"/>
              </a:spcBef>
            </a:pPr>
            <a:r>
              <a:rPr kern="0" spc="-8" baseline="-43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25" kern="0" spc="-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b="1" i="1" kern="0" spc="-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#terminalSelection</a:t>
            </a:r>
            <a:r>
              <a:rPr sz="1200" kern="0" spc="-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：活动终端中的</a:t>
            </a:r>
            <a:r>
              <a:rPr sz="1200" kern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200" kern="0" spc="-3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选区</a:t>
            </a:r>
            <a:r>
              <a:rPr sz="12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68" name="textbox 368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2128838" eaLnBrk="0">
              <a:lnSpc>
                <a:spcPts val="3033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400" b="1" kern="0" spc="-11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无需编写提示就可以完成交互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70" name="textbox 370"/>
          <p:cNvSpPr/>
          <p:nvPr/>
        </p:nvSpPr>
        <p:spPr>
          <a:xfrm>
            <a:off x="763218" y="529514"/>
            <a:ext cx="4447699" cy="4576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453"/>
              </a:lnSpc>
            </a:pP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</a:t>
            </a:r>
            <a:r>
              <a:rPr sz="2775" b="1" kern="0" spc="-70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775" b="1" kern="0" spc="-15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775" b="1" kern="0" spc="-186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74" name="textbox 374"/>
          <p:cNvSpPr/>
          <p:nvPr/>
        </p:nvSpPr>
        <p:spPr>
          <a:xfrm>
            <a:off x="1366613" y="1905623"/>
            <a:ext cx="1388745" cy="24050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64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 context</a:t>
            </a:r>
            <a:endParaRPr>
              <a:latin typeface="Arial"/>
              <a:ea typeface="Arial"/>
              <a:cs typeface="Arial"/>
            </a:endParaRPr>
          </a:p>
        </p:txBody>
      </p:sp>
      <p:sp>
        <p:nvSpPr>
          <p:cNvPr id="376" name="textbox 376"/>
          <p:cNvSpPr/>
          <p:nvPr/>
        </p:nvSpPr>
        <p:spPr>
          <a:xfrm>
            <a:off x="11281918" y="6280595"/>
            <a:ext cx="156686" cy="1404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306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975" kern="0" spc="-8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24</a:t>
            </a:r>
            <a:endParaRPr sz="9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7"/>
          <p:cNvSpPr/>
          <p:nvPr/>
        </p:nvSpPr>
        <p:spPr>
          <a:xfrm>
            <a:off x="425830" y="388780"/>
            <a:ext cx="11220450" cy="52838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899"/>
              </a:lnSpc>
              <a:tabLst/>
            </a:pPr>
            <a:endParaRPr lang="Arial" altLang="Arial" sz="100" dirty="0"/>
          </a:p>
          <a:p>
            <a:pPr marL="19402" algn="l" rtl="0" eaLnBrk="0">
              <a:lnSpc>
                <a:spcPct val="90000"/>
              </a:lnSpc>
              <a:tabLst/>
            </a:pP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Ch</a:t>
            </a:r>
            <a:r>
              <a:rPr sz="3500" b="1" spc="-12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a</a:t>
            </a:r>
            <a:r>
              <a:rPr sz="3500" b="1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t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使用小技巧</a:t>
            </a:r>
            <a:endParaRPr lang="Microsoft YaHei" altLang="Microsoft YaHei" sz="3500" dirty="0"/>
          </a:p>
          <a:p>
            <a:pPr algn="l" rtl="0" eaLnBrk="0">
              <a:lnSpc>
                <a:spcPct val="156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602"/>
              </a:spcBef>
              <a:tabLst/>
            </a:pPr>
            <a:r>
              <a:rPr sz="18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了解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Cha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t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的能力边界，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Chat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不是万能的</a:t>
            </a:r>
            <a:endParaRPr lang="Microsoft YaHei" altLang="Microsoft YaHei" sz="2000" dirty="0"/>
          </a:p>
          <a:p>
            <a:pPr marL="12700" algn="l" rtl="0" eaLnBrk="0">
              <a:lnSpc>
                <a:spcPct val="97000"/>
              </a:lnSpc>
              <a:spcBef>
                <a:spcPts val="1456"/>
              </a:spcBef>
              <a:tabLst/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熟练使用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Chat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的快捷键和快捷指令</a:t>
            </a:r>
            <a:endParaRPr lang="Microsoft YaHei" altLang="Microsoft YaHei" sz="2000" dirty="0"/>
          </a:p>
          <a:p>
            <a:pPr marL="12700" algn="l" rtl="0" eaLnBrk="0">
              <a:lnSpc>
                <a:spcPct val="90000"/>
              </a:lnSpc>
              <a:spcBef>
                <a:spcPts val="1473"/>
              </a:spcBef>
              <a:tabLst/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注意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opilot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Chat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的代码引用范围，  默认为当前编辑文件中露出在屏幕区域的内容</a:t>
            </a:r>
            <a:endParaRPr lang="Microsoft YaHei" altLang="Microsoft YaHei" sz="2000" dirty="0"/>
          </a:p>
          <a:p>
            <a:pPr marL="12700" algn="l" rtl="0" eaLnBrk="0">
              <a:lnSpc>
                <a:spcPct val="97000"/>
              </a:lnSpc>
              <a:spcBef>
                <a:spcPts val="1658"/>
              </a:spcBef>
              <a:tabLst/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提问时，需要对于所需的内容要尽可能具体、描述和详细，  减少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“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蓬松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”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和不精确的描述</a:t>
            </a:r>
            <a:endParaRPr lang="Microsoft YaHei" altLang="Microsoft YaHei" sz="2000" dirty="0"/>
          </a:p>
          <a:p>
            <a:pPr marL="346283" indent="-333567" algn="l" rtl="0" eaLnBrk="0">
              <a:lnSpc>
                <a:spcPct val="99000"/>
              </a:lnSpc>
              <a:spcBef>
                <a:spcPts val="1448"/>
              </a:spcBef>
              <a:tabLst/>
            </a:pP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如果问题比较复杂，尝试使用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“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带有推理逻辑的引导词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”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，采用思维链的方式将模型引导向特定的思 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考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方向</a:t>
            </a:r>
            <a:endParaRPr lang="Microsoft YaHei" altLang="Microsoft YaHei" sz="2000" dirty="0"/>
          </a:p>
          <a:p>
            <a:pPr marL="12700" algn="l" rtl="0" eaLnBrk="0">
              <a:lnSpc>
                <a:spcPct val="97000"/>
              </a:lnSpc>
              <a:spcBef>
                <a:spcPts val="1470"/>
              </a:spcBef>
              <a:tabLst/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可以通过示例，清晰地表达所需的输出格式</a:t>
            </a:r>
            <a:endParaRPr lang="Microsoft YaHei" altLang="Microsoft YaHei" sz="2000" dirty="0"/>
          </a:p>
          <a:p>
            <a:pPr marL="12716" algn="l" rtl="0" eaLnBrk="0">
              <a:lnSpc>
                <a:spcPct val="97000"/>
              </a:lnSpc>
              <a:spcBef>
                <a:spcPts val="1473"/>
              </a:spcBef>
              <a:tabLst/>
            </a:pPr>
            <a:r>
              <a:rPr sz="18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不要只是说什么不要做，  而是说什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么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要做</a:t>
            </a:r>
            <a:endParaRPr lang="Microsoft YaHei" altLang="Microsoft YaHei" sz="2000" dirty="0"/>
          </a:p>
          <a:p>
            <a:pPr marL="12700" algn="l" rtl="0" eaLnBrk="0">
              <a:lnSpc>
                <a:spcPct val="98000"/>
              </a:lnSpc>
              <a:spcBef>
                <a:spcPts val="1455"/>
              </a:spcBef>
              <a:tabLst/>
            </a:pP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给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AI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助手一个身份</a:t>
            </a:r>
            <a:endParaRPr lang="Microsoft YaHei" altLang="Microsoft YaHei" sz="2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200" dirty="0"/>
          </a:p>
          <a:p>
            <a:pPr marL="12700" algn="l" rtl="0" eaLnBrk="0">
              <a:lnSpc>
                <a:spcPct val="98000"/>
              </a:lnSpc>
              <a:spcBef>
                <a:spcPts val="7"/>
              </a:spcBef>
              <a:tabLst/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积累自己的提示词库</a:t>
            </a:r>
            <a:endParaRPr lang="Microsoft YaHei" altLang="Microsoft YaHei" sz="2000" dirty="0"/>
          </a:p>
        </p:txBody>
      </p:sp>
      <p:sp>
        <p:nvSpPr>
          <p:cNvPr id="78" name="textbox 78"/>
          <p:cNvSpPr/>
          <p:nvPr/>
        </p:nvSpPr>
        <p:spPr>
          <a:xfrm>
            <a:off x="613816" y="6415532"/>
            <a:ext cx="4820284" cy="2012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6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9000"/>
              </a:lnSpc>
              <a:tabLst/>
            </a:pPr>
            <a:r>
              <a:rPr sz="1200" u="sng" spc="0" dirty="0">
                <a:solidFill>
                  <a:srgbClr val="0078D7">
                    <a:alpha val="100000"/>
                  </a:srgbClr>
                </a:solidFill>
                <a:hlinkClick r:id="rId2">
                  <a:extLst>
                    <a:ext uri="{DAF060AB-1E55-43B9-8AAB-6FB025537F2F}">
                      <wpsdc:hlinkClr xmlns:wpsdc="http://www.wps.cn/officeDocument/2017/drawingmlCustomData" xmlns="" val="0078D7"/>
                      <wpsdc:folHlinkClr xmlns:wpsdc="http://www.wps.cn/officeDocument/2017/drawingmlCustomData" xmlns="" val="0078D7"/>
                      <wpsdc:hlinkUnderline xmlns:wpsdc="http://www.wps.cn/officeDocument/2017/drawingmlCustomData" xmlns="" val="0"/>
                    </a:ext>
                  </a:extLst>
                </a:hlinkClick>
              </a:rPr>
              <a:t>Azure</a:t>
            </a:r>
            <a:r>
              <a:rPr sz="1200" u="sng" spc="-1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1200" u="sng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OpenAI</a:t>
            </a:r>
            <a:r>
              <a:rPr sz="1200" u="sng" spc="-1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1200" u="sng" spc="-1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的提示工程技术 </a:t>
            </a:r>
            <a:r>
              <a:rPr sz="1200" u="sng" spc="-1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- </a:t>
            </a:r>
            <a:r>
              <a:rPr sz="1200" u="sng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Azure</a:t>
            </a:r>
            <a:r>
              <a:rPr sz="1200" u="sng" spc="-1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1200" u="sng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OpenAI</a:t>
            </a:r>
            <a:r>
              <a:rPr sz="1200" u="sng" spc="-1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1200" u="sng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Service</a:t>
            </a:r>
            <a:r>
              <a:rPr sz="1200" u="sng" spc="-1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| </a:t>
            </a:r>
            <a:r>
              <a:rPr sz="1200" u="sng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Microsoft Learn</a:t>
            </a:r>
            <a:endParaRPr lang="Segoe UI" altLang="Segoe UI" sz="1200" dirty="0"/>
          </a:p>
        </p:txBody>
      </p:sp>
      <p:pic>
        <p:nvPicPr>
          <p:cNvPr id="79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413235" y="6826163"/>
            <a:ext cx="41275" cy="3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60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871204" y="2051304"/>
            <a:ext cx="2633471" cy="3776459"/>
          </a:xfrm>
          <a:prstGeom prst="rect">
            <a:avLst/>
          </a:prstGeom>
        </p:spPr>
      </p:pic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3756533" y="2048129"/>
          <a:ext cx="1991995" cy="3221354"/>
        </p:xfrm>
        <a:graphic>
          <a:graphicData uri="http://schemas.openxmlformats.org/drawingml/2006/table">
            <a:tbl>
              <a:tblPr/>
              <a:tblGrid>
                <a:gridCol w="1991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13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669801" algn="l" rtl="0" eaLnBrk="0">
                        <a:lnSpc>
                          <a:spcPct val="84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500" b="1" spc="1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GitHu</a:t>
                      </a:r>
                      <a:r>
                        <a:rPr sz="1500" b="1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b</a:t>
                      </a:r>
                      <a:endParaRPr lang="Segoe UI" altLang="Segoe UI" sz="1500" dirty="0"/>
                    </a:p>
                    <a:p>
                      <a:pPr marL="435105" algn="l" rtl="0" eaLnBrk="0">
                        <a:lnSpc>
                          <a:spcPts val="1976"/>
                        </a:lnSpc>
                        <a:tabLst/>
                      </a:pPr>
                      <a:r>
                        <a:rPr sz="1500" b="1" spc="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Copilot</a:t>
                      </a:r>
                      <a:r>
                        <a:rPr sz="1500" spc="10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500" spc="10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服</a:t>
                      </a:r>
                      <a:r>
                        <a:rPr sz="1500" spc="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务</a:t>
                      </a:r>
                      <a:endParaRPr lang="Microsoft YaHei" altLang="Microsoft YaHei" sz="1500" dirty="0"/>
                    </a:p>
                  </a:txBody>
                  <a:tcPr marL="0" marR="0" marT="0" marB="0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532120" y="5208993"/>
            <a:ext cx="4700016" cy="137464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750052" y="2748915"/>
            <a:ext cx="3122294" cy="114071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18510" y="2547222"/>
            <a:ext cx="1767339" cy="1636792"/>
          </a:xfrm>
          <a:prstGeom prst="rect">
            <a:avLst/>
          </a:prstGeom>
        </p:spPr>
      </p:pic>
      <p:sp>
        <p:nvSpPr>
          <p:cNvPr id="22" name="textbox 22"/>
          <p:cNvSpPr/>
          <p:nvPr/>
        </p:nvSpPr>
        <p:spPr>
          <a:xfrm>
            <a:off x="432533" y="388780"/>
            <a:ext cx="4648200" cy="507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89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</a:t>
            </a:r>
            <a:r>
              <a:rPr sz="3500" b="1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t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原理说明</a:t>
            </a:r>
            <a:endParaRPr lang="Microsoft YaHei" altLang="Microsoft YaHei" sz="3500" dirty="0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105655" y="2679191"/>
            <a:ext cx="1293876" cy="128168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129528" y="3145536"/>
            <a:ext cx="2362199" cy="34747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129528" y="3707892"/>
            <a:ext cx="2362199" cy="34594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129528" y="2584704"/>
            <a:ext cx="2362199" cy="345947"/>
          </a:xfrm>
          <a:prstGeom prst="rect">
            <a:avLst/>
          </a:prstGeom>
        </p:spPr>
      </p:pic>
      <p:sp>
        <p:nvSpPr>
          <p:cNvPr id="27" name="textbox 27"/>
          <p:cNvSpPr/>
          <p:nvPr/>
        </p:nvSpPr>
        <p:spPr>
          <a:xfrm>
            <a:off x="917244" y="5288076"/>
            <a:ext cx="2082800" cy="2914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0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800" spc="-1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利</a:t>
            </a:r>
            <a:r>
              <a:rPr sz="1800" spc="0" dirty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用公开库进行训练</a:t>
            </a:r>
            <a:endParaRPr lang="Microsoft YaHei" altLang="Microsoft YaHei" sz="1800" dirty="0"/>
          </a:p>
        </p:txBody>
      </p:sp>
      <p:sp>
        <p:nvSpPr>
          <p:cNvPr id="28" name="textbox 28"/>
          <p:cNvSpPr/>
          <p:nvPr/>
        </p:nvSpPr>
        <p:spPr>
          <a:xfrm>
            <a:off x="9196070" y="1640509"/>
            <a:ext cx="1989454" cy="2933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9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800" spc="-10" dirty="0"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集成在</a:t>
            </a:r>
            <a:r>
              <a:rPr sz="1800" spc="0" dirty="0">
                <a:solidFill>
                  <a:srgbClr val="0070C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IDE里的插件</a:t>
            </a:r>
            <a:endParaRPr lang="Microsoft YaHei" altLang="Microsoft YaHei" sz="1800" dirty="0"/>
          </a:p>
        </p:txBody>
      </p:sp>
      <p:sp>
        <p:nvSpPr>
          <p:cNvPr id="29" name="textbox 29"/>
          <p:cNvSpPr/>
          <p:nvPr/>
        </p:nvSpPr>
        <p:spPr>
          <a:xfrm>
            <a:off x="1168247" y="1660016"/>
            <a:ext cx="1598294" cy="2495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7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1800" b="1" spc="-40" dirty="0">
                <a:solidFill>
                  <a:srgbClr val="0070C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Open</a:t>
            </a:r>
            <a:r>
              <a:rPr sz="1800" spc="-40" dirty="0">
                <a:solidFill>
                  <a:srgbClr val="0070C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1800" b="1" spc="-40" dirty="0">
                <a:solidFill>
                  <a:srgbClr val="0070C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AI</a:t>
            </a:r>
            <a:r>
              <a:rPr sz="1800" spc="-40" dirty="0">
                <a:solidFill>
                  <a:srgbClr val="0070C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1800" b="1" spc="-40" dirty="0">
                <a:solidFill>
                  <a:srgbClr val="0070C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Mo</a:t>
            </a:r>
            <a:r>
              <a:rPr sz="1800" b="1" spc="0" dirty="0">
                <a:solidFill>
                  <a:srgbClr val="0070C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del</a:t>
            </a:r>
            <a:endParaRPr lang="Segoe UI" altLang="Segoe UI" sz="1800" dirty="0"/>
          </a:p>
        </p:txBody>
      </p:sp>
      <p:sp>
        <p:nvSpPr>
          <p:cNvPr id="30" name="textbox 30"/>
          <p:cNvSpPr/>
          <p:nvPr/>
        </p:nvSpPr>
        <p:spPr>
          <a:xfrm>
            <a:off x="4374718" y="1661388"/>
            <a:ext cx="756919" cy="2933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3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800" b="1" spc="-50" dirty="0">
                <a:solidFill>
                  <a:srgbClr val="0070C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</a:t>
            </a:r>
            <a:r>
              <a:rPr sz="1800" b="1" spc="-40" dirty="0">
                <a:solidFill>
                  <a:srgbClr val="0070C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b</a:t>
            </a:r>
            <a:endParaRPr lang="Segoe UI" altLang="Segoe UI" sz="1800" dirty="0"/>
          </a:p>
        </p:txBody>
      </p:sp>
      <p:sp>
        <p:nvSpPr>
          <p:cNvPr id="31" name="path"/>
          <p:cNvSpPr/>
          <p:nvPr/>
        </p:nvSpPr>
        <p:spPr>
          <a:xfrm>
            <a:off x="2061464" y="4800092"/>
            <a:ext cx="144652" cy="249808"/>
          </a:xfrm>
          <a:custGeom>
            <a:avLst/>
            <a:gdLst/>
            <a:ahLst/>
            <a:cxnLst/>
            <a:rect l="0" t="0" r="0" b="0"/>
            <a:pathLst>
              <a:path w="227" h="393">
                <a:moveTo>
                  <a:pt x="1" y="361"/>
                </a:moveTo>
                <a:lnTo>
                  <a:pt x="32" y="393"/>
                </a:lnTo>
                <a:lnTo>
                  <a:pt x="227" y="197"/>
                </a:lnTo>
                <a:lnTo>
                  <a:pt x="31" y="0"/>
                </a:lnTo>
                <a:lnTo>
                  <a:pt x="0" y="32"/>
                </a:lnTo>
                <a:lnTo>
                  <a:pt x="163" y="197"/>
                </a:lnTo>
                <a:lnTo>
                  <a:pt x="1" y="361"/>
                </a:lnTo>
                <a:close/>
              </a:path>
            </a:pathLst>
          </a:custGeom>
          <a:solidFill>
            <a:srgbClr val="0078D4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" name="path"/>
          <p:cNvSpPr/>
          <p:nvPr/>
        </p:nvSpPr>
        <p:spPr>
          <a:xfrm>
            <a:off x="1710944" y="4801616"/>
            <a:ext cx="143128" cy="246126"/>
          </a:xfrm>
          <a:custGeom>
            <a:avLst/>
            <a:gdLst/>
            <a:ahLst/>
            <a:cxnLst/>
            <a:rect l="0" t="0" r="0" b="0"/>
            <a:pathLst>
              <a:path w="225" h="387">
                <a:moveTo>
                  <a:pt x="225" y="31"/>
                </a:moveTo>
                <a:lnTo>
                  <a:pt x="193" y="0"/>
                </a:lnTo>
                <a:lnTo>
                  <a:pt x="0" y="193"/>
                </a:lnTo>
                <a:lnTo>
                  <a:pt x="193" y="387"/>
                </a:lnTo>
                <a:lnTo>
                  <a:pt x="225" y="355"/>
                </a:lnTo>
                <a:lnTo>
                  <a:pt x="63" y="193"/>
                </a:lnTo>
                <a:lnTo>
                  <a:pt x="225" y="31"/>
                </a:lnTo>
                <a:close/>
              </a:path>
            </a:pathLst>
          </a:custGeom>
          <a:solidFill>
            <a:srgbClr val="0078D4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587369" y="3255771"/>
            <a:ext cx="172211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750052" y="3816604"/>
            <a:ext cx="130175" cy="127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742171" y="3255771"/>
            <a:ext cx="130175" cy="127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5750052" y="2694940"/>
            <a:ext cx="130175" cy="12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1842007" y="4894579"/>
            <a:ext cx="232029" cy="58420"/>
            <a:chOff x="0" y="0"/>
            <a:chExt cx="232029" cy="58420"/>
          </a:xfrm>
        </p:grpSpPr>
        <p:sp>
          <p:nvSpPr>
            <p:cNvPr id="37" name="path"/>
            <p:cNvSpPr/>
            <p:nvPr/>
          </p:nvSpPr>
          <p:spPr>
            <a:xfrm>
              <a:off x="0" y="0"/>
              <a:ext cx="145288" cy="58420"/>
            </a:xfrm>
            <a:custGeom>
              <a:avLst/>
              <a:gdLst/>
              <a:ahLst/>
              <a:cxnLst/>
              <a:rect l="0" t="0" r="0" b="0"/>
              <a:pathLst>
                <a:path w="228" h="92">
                  <a:moveTo>
                    <a:pt x="46" y="92"/>
                  </a:moveTo>
                  <a:cubicBezTo>
                    <a:pt x="71" y="92"/>
                    <a:pt x="92" y="71"/>
                    <a:pt x="92" y="46"/>
                  </a:cubicBezTo>
                  <a:cubicBezTo>
                    <a:pt x="92" y="20"/>
                    <a:pt x="71" y="0"/>
                    <a:pt x="46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71"/>
                    <a:pt x="20" y="92"/>
                    <a:pt x="46" y="92"/>
                  </a:cubicBezTo>
                </a:path>
                <a:path w="228" h="92">
                  <a:moveTo>
                    <a:pt x="182" y="92"/>
                  </a:moveTo>
                  <a:cubicBezTo>
                    <a:pt x="208" y="92"/>
                    <a:pt x="228" y="71"/>
                    <a:pt x="228" y="46"/>
                  </a:cubicBezTo>
                  <a:cubicBezTo>
                    <a:pt x="228" y="20"/>
                    <a:pt x="208" y="0"/>
                    <a:pt x="182" y="0"/>
                  </a:cubicBezTo>
                  <a:cubicBezTo>
                    <a:pt x="157" y="0"/>
                    <a:pt x="136" y="20"/>
                    <a:pt x="136" y="46"/>
                  </a:cubicBezTo>
                  <a:cubicBezTo>
                    <a:pt x="136" y="71"/>
                    <a:pt x="157" y="92"/>
                    <a:pt x="182" y="92"/>
                  </a:cubicBezTo>
                </a:path>
              </a:pathLst>
            </a:custGeom>
            <a:solidFill>
              <a:srgbClr val="50E6FF">
                <a:alpha val="100000"/>
              </a:srgbClr>
            </a:solidFill>
            <a:ln cap="flat"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" name="path"/>
            <p:cNvSpPr/>
            <p:nvPr/>
          </p:nvSpPr>
          <p:spPr>
            <a:xfrm>
              <a:off x="175260" y="0"/>
              <a:ext cx="56769" cy="58420"/>
            </a:xfrm>
            <a:custGeom>
              <a:avLst/>
              <a:gdLst/>
              <a:ahLst/>
              <a:cxnLst/>
              <a:rect l="0" t="0" r="0" b="0"/>
              <a:pathLst>
                <a:path w="89" h="92">
                  <a:moveTo>
                    <a:pt x="44" y="92"/>
                  </a:moveTo>
                  <a:cubicBezTo>
                    <a:pt x="69" y="92"/>
                    <a:pt x="89" y="71"/>
                    <a:pt x="89" y="46"/>
                  </a:cubicBezTo>
                  <a:cubicBezTo>
                    <a:pt x="89" y="20"/>
                    <a:pt x="69" y="0"/>
                    <a:pt x="44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71"/>
                    <a:pt x="20" y="92"/>
                    <a:pt x="44" y="92"/>
                  </a:cubicBezTo>
                </a:path>
              </a:pathLst>
            </a:custGeom>
            <a:solidFill>
              <a:srgbClr val="0078D4">
                <a:alpha val="100000"/>
              </a:srgbClr>
            </a:solidFill>
            <a:ln cap="flat"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2876169" y="3309746"/>
            <a:ext cx="234950" cy="1905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3142869" y="3309746"/>
            <a:ext cx="234950" cy="1905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951862" y="4356227"/>
            <a:ext cx="19050" cy="231775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951862" y="4178427"/>
            <a:ext cx="19050" cy="14605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3409569" y="3309746"/>
            <a:ext cx="146050" cy="19050"/>
          </a:xfrm>
          <a:prstGeom prst="rect">
            <a:avLst/>
          </a:prstGeom>
        </p:spPr>
      </p:pic>
      <p:sp>
        <p:nvSpPr>
          <p:cNvPr id="44" name="rect"/>
          <p:cNvSpPr/>
          <p:nvPr/>
        </p:nvSpPr>
        <p:spPr>
          <a:xfrm>
            <a:off x="2790444" y="3309746"/>
            <a:ext cx="53975" cy="19050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80"/>
          <p:cNvSpPr/>
          <p:nvPr/>
        </p:nvSpPr>
        <p:spPr>
          <a:xfrm>
            <a:off x="185928" y="2270760"/>
            <a:ext cx="5782309" cy="4240529"/>
          </a:xfrm>
          <a:prstGeom prst="rect">
            <a:avLst/>
          </a:prstGeom>
          <a:solidFill>
            <a:srgbClr val="00BCF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9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597"/>
              </a:lnSpc>
              <a:tabLst/>
            </a:pPr>
            <a:endParaRPr lang="Arial" altLang="Arial" sz="100" dirty="0"/>
          </a:p>
          <a:p>
            <a:pPr marL="486533" indent="-288170" algn="l" rtl="0" eaLnBrk="0">
              <a:lnSpc>
                <a:spcPct val="106000"/>
              </a:lnSpc>
              <a:tabLst/>
            </a:pPr>
            <a:r>
              <a:rPr sz="14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定位是尽量不改变你的编程方式的前提下，  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带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来革命性       </a:t>
            </a:r>
            <a:r>
              <a:rPr sz="15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的代码编写体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验</a:t>
            </a:r>
            <a:endParaRPr lang="Microsoft YaHei" altLang="Microsoft YaHei" sz="1500" dirty="0"/>
          </a:p>
          <a:p>
            <a:pPr marL="486533" indent="-288170" algn="l" rtl="0" eaLnBrk="0">
              <a:lnSpc>
                <a:spcPct val="105000"/>
              </a:lnSpc>
              <a:spcBef>
                <a:spcPts val="1445"/>
              </a:spcBef>
              <a:tabLst/>
            </a:pPr>
            <a:r>
              <a:rPr sz="14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一个能看到你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IDE</a:t>
            </a:r>
            <a:r>
              <a:rPr sz="150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中正在编辑的文件的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AI</a:t>
            </a:r>
            <a:r>
              <a:rPr sz="150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助手，会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续          </a:t>
            </a:r>
            <a:r>
              <a:rPr sz="150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的猜想你可能要在光标位置输入哪些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内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容</a:t>
            </a:r>
            <a:endParaRPr lang="Microsoft YaHei" altLang="Microsoft YaHei" sz="1500" dirty="0"/>
          </a:p>
          <a:p>
            <a:pPr marL="478223" indent="-279843" algn="l" rtl="0" eaLnBrk="0">
              <a:lnSpc>
                <a:spcPct val="105000"/>
              </a:lnSpc>
              <a:spcBef>
                <a:spcPts val="1460"/>
              </a:spcBef>
              <a:tabLst/>
            </a:pPr>
            <a:r>
              <a:rPr sz="14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是根据光标位置的上下文来猜的，如果人可以猜出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       </a:t>
            </a:r>
            <a:r>
              <a:rPr sz="150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场景，它也可以做到类似的效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果</a:t>
            </a:r>
            <a:endParaRPr lang="Microsoft YaHei" altLang="Microsoft YaHei" sz="1500" dirty="0"/>
          </a:p>
          <a:p>
            <a:pPr marL="497276" indent="-298912" algn="l" rtl="0" eaLnBrk="0">
              <a:lnSpc>
                <a:spcPct val="106000"/>
              </a:lnSpc>
              <a:spcBef>
                <a:spcPts val="1455"/>
              </a:spcBef>
              <a:tabLst/>
            </a:pPr>
            <a:r>
              <a:rPr sz="14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不建议花过多时间告诉这个助手我们想做什么，它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       </a:t>
            </a:r>
            <a:r>
              <a:rPr sz="15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己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猜</a:t>
            </a:r>
            <a:endParaRPr lang="Microsoft YaHei" altLang="Microsoft YaHei" sz="15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200" dirty="0"/>
          </a:p>
          <a:p>
            <a:pPr marL="477412" indent="-279032" algn="l" rtl="0" eaLnBrk="0">
              <a:lnSpc>
                <a:spcPct val="105000"/>
              </a:lnSpc>
              <a:spcBef>
                <a:spcPts val="4"/>
              </a:spcBef>
              <a:tabLst/>
            </a:pPr>
            <a:r>
              <a:rPr sz="14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如果这个助手猜错了，  也不建议花太多时间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研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究它为什       </a:t>
            </a:r>
            <a:r>
              <a:rPr sz="150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么猜错了，只需要忽略它的猜测，继续正常的写代码</a:t>
            </a:r>
            <a:r>
              <a:rPr sz="15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即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150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可，它会根据你的输入修正自己的猜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想</a:t>
            </a:r>
            <a:endParaRPr lang="Microsoft YaHei" altLang="Microsoft YaHei" sz="1500" dirty="0"/>
          </a:p>
        </p:txBody>
      </p:sp>
      <p:sp>
        <p:nvSpPr>
          <p:cNvPr id="81" name="textbox 81"/>
          <p:cNvSpPr/>
          <p:nvPr/>
        </p:nvSpPr>
        <p:spPr>
          <a:xfrm>
            <a:off x="6289548" y="2270760"/>
            <a:ext cx="5716904" cy="4241165"/>
          </a:xfrm>
          <a:prstGeom prst="rect">
            <a:avLst/>
          </a:prstGeom>
          <a:solidFill>
            <a:srgbClr val="B4A0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marL="307125" algn="l" rtl="0" eaLnBrk="0">
              <a:lnSpc>
                <a:spcPts val="1853"/>
              </a:lnSpc>
              <a:spcBef>
                <a:spcPts val="3"/>
              </a:spcBef>
              <a:tabLst/>
            </a:pPr>
            <a:r>
              <a:rPr sz="14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在写代码时，遇到任何技术相关的疑问都可以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问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它</a:t>
            </a:r>
            <a:endParaRPr lang="Microsoft YaHei" altLang="Microsoft YaHei" sz="1500" dirty="0"/>
          </a:p>
          <a:p>
            <a:pPr marL="307125" algn="l" rtl="0" eaLnBrk="0">
              <a:lnSpc>
                <a:spcPts val="1850"/>
              </a:lnSpc>
              <a:spcBef>
                <a:spcPts val="1462"/>
              </a:spcBef>
              <a:tabLst/>
            </a:pP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</a:t>
            </a:r>
            <a:r>
              <a:rPr sz="15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包括但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不限于以下场景：</a:t>
            </a:r>
            <a:endParaRPr lang="Microsoft YaHei" altLang="Microsoft YaHei" sz="1500" dirty="0"/>
          </a:p>
          <a:p>
            <a:pPr marL="982406" indent="-452463" algn="l" rtl="0" eaLnBrk="0">
              <a:lnSpc>
                <a:spcPct val="99000"/>
              </a:lnSpc>
              <a:spcBef>
                <a:spcPts val="1427"/>
              </a:spcBef>
              <a:tabLst/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 </a:t>
            </a: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代码优化、代码调试、 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Bug</a:t>
            </a: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修复、测试案例编写、根据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     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求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实现代码、技术思路讨论、技术概念解答等等</a:t>
            </a:r>
            <a:endParaRPr lang="Microsoft YaHei" altLang="Microsoft YaHei" sz="14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200" dirty="0"/>
          </a:p>
          <a:p>
            <a:pPr algn="l" rtl="0" eaLnBrk="0">
              <a:lnSpc>
                <a:spcPct val="7798"/>
              </a:lnSpc>
              <a:tabLst/>
            </a:pPr>
            <a:endParaRPr lang="Arial" altLang="Arial" sz="100" dirty="0"/>
          </a:p>
          <a:p>
            <a:pPr marL="765983" indent="-458858" algn="l" rtl="0" eaLnBrk="0">
              <a:lnSpc>
                <a:spcPct val="105000"/>
              </a:lnSpc>
              <a:tabLst/>
            </a:pPr>
            <a:r>
              <a:rPr sz="14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向这个虚拟专家提问，需要积累提示词技巧。</a:t>
            </a:r>
            <a:r>
              <a:rPr sz="15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体         </a:t>
            </a:r>
            <a:r>
              <a:rPr sz="15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的提示词参考附件部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endParaRPr lang="Microsoft YaHei" altLang="Microsoft YaHei" sz="1500" dirty="0"/>
          </a:p>
        </p:txBody>
      </p:sp>
      <p:sp>
        <p:nvSpPr>
          <p:cNvPr id="82" name="textbox 82"/>
          <p:cNvSpPr/>
          <p:nvPr/>
        </p:nvSpPr>
        <p:spPr>
          <a:xfrm>
            <a:off x="185928" y="1196340"/>
            <a:ext cx="5782309" cy="945514"/>
          </a:xfrm>
          <a:prstGeom prst="rect">
            <a:avLst/>
          </a:prstGeom>
          <a:solidFill>
            <a:srgbClr val="00BCF2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7799"/>
              </a:lnSpc>
              <a:tabLst/>
            </a:pPr>
            <a:endParaRPr lang="Arial" altLang="Arial" sz="100" dirty="0"/>
          </a:p>
          <a:p>
            <a:pPr marL="1477795" algn="l" rtl="0" eaLnBrk="0">
              <a:lnSpc>
                <a:spcPct val="90000"/>
              </a:lnSpc>
              <a:tabLst/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是写代码时的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助手</a:t>
            </a:r>
            <a:endParaRPr lang="Microsoft YaHei" altLang="Microsoft YaHei" sz="2000" dirty="0"/>
          </a:p>
          <a:p>
            <a:pPr marL="2167149" algn="l" rtl="0" eaLnBrk="0">
              <a:lnSpc>
                <a:spcPct val="95000"/>
              </a:lnSpc>
              <a:spcBef>
                <a:spcPts val="237"/>
              </a:spcBef>
              <a:tabLst/>
            </a:pPr>
            <a:r>
              <a:rPr sz="20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(动手</a:t>
            </a:r>
            <a:r>
              <a:rPr sz="20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时候)</a:t>
            </a:r>
            <a:endParaRPr lang="Microsoft YaHei" altLang="Microsoft YaHei" sz="2000" dirty="0"/>
          </a:p>
        </p:txBody>
      </p:sp>
      <p:sp>
        <p:nvSpPr>
          <p:cNvPr id="83" name="textbox 83"/>
          <p:cNvSpPr/>
          <p:nvPr/>
        </p:nvSpPr>
        <p:spPr>
          <a:xfrm>
            <a:off x="6289548" y="1196340"/>
            <a:ext cx="5716904" cy="945514"/>
          </a:xfrm>
          <a:prstGeom prst="rect">
            <a:avLst/>
          </a:prstGeom>
          <a:solidFill>
            <a:srgbClr val="B4A0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7799"/>
              </a:lnSpc>
              <a:tabLst/>
            </a:pPr>
            <a:endParaRPr lang="Arial" altLang="Arial" sz="100" dirty="0"/>
          </a:p>
          <a:p>
            <a:pPr marL="898040" algn="l" rtl="0" eaLnBrk="0">
              <a:lnSpc>
                <a:spcPct val="90000"/>
              </a:lnSpc>
              <a:tabLst/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Chat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是结对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编程的技术专家</a:t>
            </a:r>
            <a:endParaRPr lang="Microsoft YaHei" altLang="Microsoft YaHei" sz="2000" dirty="0"/>
          </a:p>
          <a:p>
            <a:pPr marL="2133367" algn="l" rtl="0" eaLnBrk="0">
              <a:lnSpc>
                <a:spcPct val="95000"/>
              </a:lnSpc>
              <a:spcBef>
                <a:spcPts val="237"/>
              </a:spcBef>
              <a:tabLst/>
            </a:pPr>
            <a:r>
              <a:rPr sz="20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(思考</a:t>
            </a:r>
            <a:r>
              <a:rPr sz="20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时候)</a:t>
            </a:r>
            <a:endParaRPr lang="Microsoft YaHei" altLang="Microsoft YaHei" sz="2000" dirty="0"/>
          </a:p>
        </p:txBody>
      </p:sp>
      <p:sp>
        <p:nvSpPr>
          <p:cNvPr id="84" name="textbox 84"/>
          <p:cNvSpPr/>
          <p:nvPr/>
        </p:nvSpPr>
        <p:spPr>
          <a:xfrm>
            <a:off x="434070" y="349083"/>
            <a:ext cx="6742430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89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3500" b="1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3500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3500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spc="-19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 </a:t>
            </a:r>
            <a:r>
              <a:rPr sz="3500" b="1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3500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Ch</a:t>
            </a:r>
            <a:r>
              <a:rPr sz="3500" b="1" spc="-11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a</a:t>
            </a:r>
            <a:r>
              <a:rPr sz="3500" b="1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t</a:t>
            </a:r>
            <a:r>
              <a:rPr sz="3500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spc="-19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总结</a:t>
            </a:r>
            <a:endParaRPr lang="Microsoft YaHei" altLang="Microsoft YaHei" sz="3500" dirty="0"/>
          </a:p>
        </p:txBody>
      </p:sp>
    </p:spTree>
    <p:extLst>
      <p:ext uri="{BB962C8B-B14F-4D97-AF65-F5344CB8AC3E}">
        <p14:creationId xmlns:p14="http://schemas.microsoft.com/office/powerpoint/2010/main" val="682590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3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717946" y="2109149"/>
            <a:ext cx="6286500" cy="3962311"/>
          </a:xfrm>
          <a:prstGeom prst="rect">
            <a:avLst/>
          </a:prstGeom>
        </p:spPr>
      </p:pic>
      <p:sp>
        <p:nvSpPr>
          <p:cNvPr id="380" name="textbox 380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2128838" eaLnBrk="0">
              <a:lnSpc>
                <a:spcPts val="3033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400" b="1" kern="0" spc="-11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无需编写提示就可以完成交互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82" name="textbox 382"/>
          <p:cNvSpPr/>
          <p:nvPr/>
        </p:nvSpPr>
        <p:spPr>
          <a:xfrm>
            <a:off x="1288123" y="2473314"/>
            <a:ext cx="2807018" cy="9977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67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20955" eaLnBrk="0">
              <a:lnSpc>
                <a:spcPct val="81000"/>
              </a:lnSpc>
            </a:pPr>
            <a:r>
              <a:rPr b="1" kern="0" spc="-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 context</a:t>
            </a:r>
            <a:endParaRPr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</a:pPr>
            <a:endParaRPr sz="300">
              <a:latin typeface="Arial"/>
              <a:ea typeface="Arial"/>
              <a:cs typeface="Arial"/>
            </a:endParaRPr>
          </a:p>
          <a:p>
            <a:pPr marL="9525" indent="14288" eaLnBrk="0">
              <a:lnSpc>
                <a:spcPct val="114000"/>
              </a:lnSpc>
              <a:spcBef>
                <a:spcPts val="3"/>
              </a:spcBef>
            </a:pP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除了使用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符号变量，</a:t>
            </a:r>
            <a:r>
              <a:rPr sz="1350" kern="0" spc="-27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还可以使用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1350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Attach Context </a:t>
            </a:r>
            <a:r>
              <a:rPr sz="1350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按钮来添加上下文。</a:t>
            </a:r>
            <a:endParaRPr sz="13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84" name="textbox 384"/>
          <p:cNvSpPr/>
          <p:nvPr/>
        </p:nvSpPr>
        <p:spPr>
          <a:xfrm>
            <a:off x="763218" y="529514"/>
            <a:ext cx="4447699" cy="4576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algn="r" eaLnBrk="0">
              <a:lnSpc>
                <a:spcPts val="3453"/>
              </a:lnSpc>
            </a:pP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</a:t>
            </a:r>
            <a:r>
              <a:rPr sz="2775" b="1" kern="0" spc="-70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</a:t>
            </a:r>
            <a:r>
              <a:rPr sz="2775" b="1" kern="0" spc="-15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r>
              <a:rPr sz="2775" b="1" kern="0" spc="-186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86" name="textbox 386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25</a:t>
            </a:r>
            <a:endParaRPr sz="9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picture 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966622" y="985473"/>
            <a:ext cx="6347204" cy="5043662"/>
          </a:xfrm>
          <a:prstGeom prst="rect">
            <a:avLst/>
          </a:prstGeom>
        </p:spPr>
      </p:pic>
      <p:sp>
        <p:nvSpPr>
          <p:cNvPr id="916" name="textbox 916"/>
          <p:cNvSpPr/>
          <p:nvPr/>
        </p:nvSpPr>
        <p:spPr>
          <a:xfrm>
            <a:off x="397750" y="2681313"/>
            <a:ext cx="2832734" cy="1652588"/>
          </a:xfrm>
          <a:prstGeom prst="rect">
            <a:avLst/>
          </a:prstGeom>
          <a:solidFill>
            <a:srgbClr val="D8D8D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531494" eaLnBrk="0">
              <a:lnSpc>
                <a:spcPts val="1629"/>
              </a:lnSpc>
              <a:spcBef>
                <a:spcPts val="5"/>
              </a:spcBef>
            </a:pPr>
            <a:r>
              <a:rPr sz="1350" b="1" kern="0" spc="45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删除对话中无关的内容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marL="376238" eaLnBrk="0">
              <a:lnSpc>
                <a:spcPts val="1331"/>
              </a:lnSpc>
              <a:spcBef>
                <a:spcPts val="971"/>
              </a:spcBef>
            </a:pP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通过删除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</a:t>
            </a: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对话中的无关内</a:t>
            </a:r>
            <a:endParaRPr sz="975">
              <a:latin typeface="Microsoft YaHei"/>
              <a:ea typeface="Microsoft YaHei"/>
              <a:cs typeface="Microsoft YaHei"/>
            </a:endParaRPr>
          </a:p>
          <a:p>
            <a:pPr marL="345757" eaLnBrk="0">
              <a:lnSpc>
                <a:spcPts val="1262"/>
              </a:lnSpc>
              <a:spcBef>
                <a:spcPts val="153"/>
              </a:spcBef>
            </a:pPr>
            <a:r>
              <a:rPr sz="975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容</a:t>
            </a:r>
            <a:r>
              <a:rPr sz="975" kern="0" spc="-11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75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，可以更好的将注意力集中在当前的</a:t>
            </a:r>
            <a:endParaRPr sz="975">
              <a:latin typeface="Microsoft YaHei"/>
              <a:ea typeface="Microsoft YaHei"/>
              <a:cs typeface="Microsoft YaHei"/>
            </a:endParaRPr>
          </a:p>
          <a:p>
            <a:pPr marL="1237297" eaLnBrk="0">
              <a:lnSpc>
                <a:spcPts val="1264"/>
              </a:lnSpc>
              <a:spcBef>
                <a:spcPts val="178"/>
              </a:spcBef>
            </a:pPr>
            <a:r>
              <a:rPr sz="975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问题上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18" name="textbox 918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54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920" name="textbox 920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  <p:pic>
        <p:nvPicPr>
          <p:cNvPr id="922" name="picture 9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753088" y="302895"/>
            <a:ext cx="1155699" cy="431800"/>
          </a:xfrm>
          <a:prstGeom prst="rect">
            <a:avLst/>
          </a:prstGeom>
        </p:spPr>
      </p:pic>
      <p:pic>
        <p:nvPicPr>
          <p:cNvPr id="923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8343900" y="5448300"/>
            <a:ext cx="360997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picture 9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44744" y="1343707"/>
            <a:ext cx="8384452" cy="4170586"/>
          </a:xfrm>
          <a:prstGeom prst="rect">
            <a:avLst/>
          </a:prstGeom>
        </p:spPr>
      </p:pic>
      <p:sp>
        <p:nvSpPr>
          <p:cNvPr id="926" name="textbox 926"/>
          <p:cNvSpPr/>
          <p:nvPr/>
        </p:nvSpPr>
        <p:spPr>
          <a:xfrm>
            <a:off x="397750" y="2681313"/>
            <a:ext cx="2832734" cy="1652588"/>
          </a:xfrm>
          <a:prstGeom prst="rect">
            <a:avLst/>
          </a:prstGeom>
          <a:solidFill>
            <a:srgbClr val="D8D8D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442436" eaLnBrk="0">
              <a:lnSpc>
                <a:spcPts val="1629"/>
              </a:lnSpc>
              <a:spcBef>
                <a:spcPts val="5"/>
              </a:spcBef>
            </a:pPr>
            <a:r>
              <a:rPr sz="1350" b="1" kern="0" spc="45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按上和下键检索提问历史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marL="533400" eaLnBrk="0">
              <a:lnSpc>
                <a:spcPts val="1265"/>
              </a:lnSpc>
              <a:spcBef>
                <a:spcPts val="1015"/>
              </a:spcBef>
            </a:pP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通过按键可以在提问历</a:t>
            </a: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史中切换</a:t>
            </a:r>
            <a:endParaRPr sz="975">
              <a:latin typeface="Microsoft YaHei"/>
              <a:ea typeface="Microsoft YaHei"/>
              <a:cs typeface="Microsoft YaHei"/>
            </a:endParaRPr>
          </a:p>
          <a:p>
            <a:pPr marL="417671" indent="113347" eaLnBrk="0">
              <a:lnSpc>
                <a:spcPct val="115000"/>
              </a:lnSpc>
              <a:spcBef>
                <a:spcPts val="185"/>
              </a:spcBef>
            </a:pPr>
            <a:r>
              <a:rPr sz="975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在一些重复工作过程中很有帮</a:t>
            </a: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助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</a:t>
            </a:r>
            <a:r>
              <a:rPr sz="975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75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当你对答案不满意</a:t>
            </a:r>
            <a:r>
              <a:rPr sz="975" kern="0" spc="-17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75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，也可以用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于重试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28" name="textbox 928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55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930" name="textbox 930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picture 9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97750" y="1343707"/>
            <a:ext cx="10831445" cy="4170586"/>
          </a:xfrm>
          <a:prstGeom prst="rect">
            <a:avLst/>
          </a:prstGeom>
        </p:spPr>
      </p:pic>
      <p:sp>
        <p:nvSpPr>
          <p:cNvPr id="936" name="textbox 936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56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938" name="textbox 938"/>
          <p:cNvSpPr/>
          <p:nvPr/>
        </p:nvSpPr>
        <p:spPr>
          <a:xfrm>
            <a:off x="788993" y="3016423"/>
            <a:ext cx="2054542" cy="56483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307181" eaLnBrk="0">
              <a:lnSpc>
                <a:spcPts val="1942"/>
              </a:lnSpc>
            </a:pPr>
            <a:r>
              <a:rPr sz="1350" b="1" kern="0" spc="113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</a:t>
            </a:r>
            <a:r>
              <a:rPr sz="1350" b="1" kern="0" spc="113">
                <a:solidFill>
                  <a:srgbClr val="1165A0">
                    <a:alpha val="100000"/>
                  </a:srgbClr>
                </a:solidFill>
                <a:latin typeface="Arial"/>
                <a:ea typeface="Arial"/>
                <a:cs typeface="Arial"/>
              </a:rPr>
              <a:t>@</a:t>
            </a:r>
            <a:r>
              <a:rPr sz="1350" b="1" kern="0">
                <a:solidFill>
                  <a:srgbClr val="1165A0">
                    <a:alpha val="100000"/>
                  </a:srgbClr>
                </a:solidFill>
                <a:latin typeface="Arial"/>
                <a:ea typeface="Arial"/>
                <a:cs typeface="Arial"/>
              </a:rPr>
              <a:t>workspace</a:t>
            </a:r>
            <a:endParaRPr sz="13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825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331"/>
              </a:lnSpc>
              <a:spcBef>
                <a:spcPts val="2"/>
              </a:spcBef>
            </a:pPr>
            <a:r>
              <a:rPr sz="975" kern="0" spc="23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利用</a:t>
            </a:r>
            <a:r>
              <a:rPr sz="975" kern="0" spc="23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@</a:t>
            </a:r>
            <a:r>
              <a:rPr sz="975" kern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workspace</a:t>
            </a:r>
            <a:r>
              <a:rPr sz="975" kern="0" spc="23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75" kern="0" spc="23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来达到更好的效果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40" name="textbox 940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2"/>
          <p:cNvGrpSpPr/>
          <p:nvPr/>
        </p:nvGrpSpPr>
        <p:grpSpPr>
          <a:xfrm rot="21600000">
            <a:off x="397750" y="2306074"/>
            <a:ext cx="11050038" cy="2402205"/>
            <a:chOff x="0" y="0"/>
            <a:chExt cx="14733384" cy="3202940"/>
          </a:xfrm>
        </p:grpSpPr>
        <p:pic>
          <p:nvPicPr>
            <p:cNvPr id="944" name="picture 9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4733384" cy="3202940"/>
            </a:xfrm>
            <a:prstGeom prst="rect">
              <a:avLst/>
            </a:prstGeom>
          </p:spPr>
        </p:pic>
        <p:sp>
          <p:nvSpPr>
            <p:cNvPr id="946" name="textbox 946"/>
            <p:cNvSpPr/>
            <p:nvPr/>
          </p:nvSpPr>
          <p:spPr>
            <a:xfrm>
              <a:off x="-12700" y="-12700"/>
              <a:ext cx="14759305" cy="324548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7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7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8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8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8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marL="896302" eaLnBrk="0">
                <a:lnSpc>
                  <a:spcPts val="1629"/>
                </a:lnSpc>
                <a:spcBef>
                  <a:spcPts val="2"/>
                </a:spcBef>
              </a:pPr>
              <a:r>
                <a:rPr sz="1350" b="1" kern="0" spc="38">
                  <a:solidFill>
                    <a:srgbClr val="1165A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使用聊天变量</a:t>
              </a:r>
              <a:endParaRPr sz="135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113000"/>
                </a:lnSpc>
              </a:pPr>
              <a:endParaRPr sz="75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0000"/>
                </a:lnSpc>
              </a:pPr>
              <a:endParaRPr sz="225">
                <a:latin typeface="Arial"/>
                <a:ea typeface="Arial"/>
                <a:cs typeface="Arial"/>
              </a:endParaRPr>
            </a:p>
            <a:p>
              <a:pPr marL="541019" eaLnBrk="0">
                <a:lnSpc>
                  <a:spcPts val="1263"/>
                </a:lnSpc>
                <a:spcBef>
                  <a:spcPts val="1"/>
                </a:spcBef>
              </a:pPr>
              <a:r>
                <a:rPr sz="975" kern="0" spc="23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聊天变量可以提供精</a:t>
              </a:r>
              <a:r>
                <a:rPr sz="975" kern="0" spc="15">
                  <a:solidFill>
                    <a:srgbClr val="595959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确的上下文</a:t>
              </a:r>
              <a:endParaRPr sz="975"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948" name="textbox 948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57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950" name="textbox 950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picture 9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733681" y="945584"/>
            <a:ext cx="5566145" cy="5612130"/>
          </a:xfrm>
          <a:prstGeom prst="rect">
            <a:avLst/>
          </a:prstGeom>
        </p:spPr>
      </p:pic>
      <p:sp>
        <p:nvSpPr>
          <p:cNvPr id="968" name="textbox 968"/>
          <p:cNvSpPr/>
          <p:nvPr/>
        </p:nvSpPr>
        <p:spPr>
          <a:xfrm>
            <a:off x="397750" y="2681313"/>
            <a:ext cx="2832734" cy="1652588"/>
          </a:xfrm>
          <a:prstGeom prst="rect">
            <a:avLst/>
          </a:prstGeom>
          <a:solidFill>
            <a:srgbClr val="D8D8D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623411" eaLnBrk="0">
              <a:lnSpc>
                <a:spcPts val="1629"/>
              </a:lnSpc>
              <a:spcBef>
                <a:spcPts val="5"/>
              </a:spcBef>
            </a:pPr>
            <a:r>
              <a:rPr sz="1350" b="1" kern="0" spc="30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选中代码作为上下文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1000"/>
              </a:lnSpc>
            </a:pPr>
            <a:endParaRPr sz="825">
              <a:latin typeface="Arial"/>
              <a:ea typeface="Arial"/>
              <a:cs typeface="Arial"/>
            </a:endParaRPr>
          </a:p>
          <a:p>
            <a:pPr marL="784383" indent="-440531" eaLnBrk="0">
              <a:lnSpc>
                <a:spcPct val="116000"/>
              </a:lnSpc>
              <a:spcBef>
                <a:spcPts val="4"/>
              </a:spcBef>
            </a:pP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在提问之前先选中对应</a:t>
            </a:r>
            <a:r>
              <a:rPr sz="975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的代码</a:t>
            </a:r>
            <a:r>
              <a:rPr sz="975" kern="0" spc="-17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75" kern="0" spc="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，可以提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975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供更精确的上下文范围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70" name="textbox 970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  <p:sp>
        <p:nvSpPr>
          <p:cNvPr id="974" name="textbox 974"/>
          <p:cNvSpPr/>
          <p:nvPr/>
        </p:nvSpPr>
        <p:spPr>
          <a:xfrm>
            <a:off x="757172" y="6249734"/>
            <a:ext cx="2299811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页眉和页脚中修改此文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76" name="textbox 976"/>
          <p:cNvSpPr/>
          <p:nvPr/>
        </p:nvSpPr>
        <p:spPr>
          <a:xfrm>
            <a:off x="11283570" y="6280595"/>
            <a:ext cx="155257" cy="140017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304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975" kern="0" spc="-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59</a:t>
            </a:r>
            <a:endParaRPr sz="9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picture 9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27310" y="1454412"/>
            <a:ext cx="8194039" cy="4105784"/>
          </a:xfrm>
          <a:prstGeom prst="rect">
            <a:avLst/>
          </a:prstGeom>
        </p:spPr>
      </p:pic>
      <p:sp>
        <p:nvSpPr>
          <p:cNvPr id="980" name="textbox 980"/>
          <p:cNvSpPr/>
          <p:nvPr/>
        </p:nvSpPr>
        <p:spPr>
          <a:xfrm>
            <a:off x="397750" y="2681313"/>
            <a:ext cx="2832734" cy="1652588"/>
          </a:xfrm>
          <a:prstGeom prst="rect">
            <a:avLst/>
          </a:prstGeom>
          <a:solidFill>
            <a:srgbClr val="D8D8D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624364" eaLnBrk="0">
              <a:lnSpc>
                <a:spcPts val="1629"/>
              </a:lnSpc>
              <a:spcBef>
                <a:spcPts val="5"/>
              </a:spcBef>
            </a:pPr>
            <a:r>
              <a:rPr sz="1350" b="1" kern="0" spc="30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通过会话隔离上下文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6000"/>
              </a:lnSpc>
            </a:pPr>
            <a:endParaRPr sz="825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7842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039654" indent="-696754" eaLnBrk="0">
              <a:lnSpc>
                <a:spcPct val="142000"/>
              </a:lnSpc>
            </a:pPr>
            <a:r>
              <a:rPr sz="975" kern="0" spc="23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通过创建新的聊天会话可以隔离</a:t>
            </a:r>
            <a:r>
              <a:rPr sz="975" kern="0" spc="15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不同的</a:t>
            </a:r>
            <a:r>
              <a:rPr sz="975" kern="0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</a:t>
            </a:r>
            <a:r>
              <a:rPr sz="975" kern="0" spc="-8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75" kern="0" spc="8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话题和上下文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82" name="textbox 982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60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984" name="textbox 984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picture 9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981353" y="3846400"/>
            <a:ext cx="4707035" cy="1688903"/>
          </a:xfrm>
          <a:prstGeom prst="rect">
            <a:avLst/>
          </a:prstGeom>
        </p:spPr>
      </p:pic>
      <p:pic>
        <p:nvPicPr>
          <p:cNvPr id="990" name="picture 9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996855" y="1161769"/>
            <a:ext cx="3383066" cy="2345534"/>
          </a:xfrm>
          <a:prstGeom prst="rect">
            <a:avLst/>
          </a:prstGeom>
        </p:spPr>
      </p:pic>
      <p:pic>
        <p:nvPicPr>
          <p:cNvPr id="992" name="picture 9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703204" y="1621539"/>
            <a:ext cx="3991610" cy="1869440"/>
          </a:xfrm>
          <a:prstGeom prst="rect">
            <a:avLst/>
          </a:prstGeom>
        </p:spPr>
      </p:pic>
      <p:sp>
        <p:nvSpPr>
          <p:cNvPr id="994" name="textbox 994"/>
          <p:cNvSpPr/>
          <p:nvPr/>
        </p:nvSpPr>
        <p:spPr>
          <a:xfrm>
            <a:off x="397750" y="2681313"/>
            <a:ext cx="2832734" cy="1652588"/>
          </a:xfrm>
          <a:prstGeom prst="rect">
            <a:avLst/>
          </a:prstGeom>
          <a:solidFill>
            <a:srgbClr val="D8D8D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890588" eaLnBrk="0">
              <a:lnSpc>
                <a:spcPts val="1629"/>
              </a:lnSpc>
              <a:spcBef>
                <a:spcPts val="5"/>
              </a:spcBef>
            </a:pPr>
            <a:r>
              <a:rPr sz="1350" b="1" kern="0" spc="23">
                <a:solidFill>
                  <a:srgbClr val="1165A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注意闪光标记  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8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</a:pPr>
            <a:endParaRPr sz="225">
              <a:latin typeface="Arial"/>
              <a:ea typeface="Arial"/>
              <a:cs typeface="Arial"/>
            </a:endParaRPr>
          </a:p>
          <a:p>
            <a:pPr marL="335280" eaLnBrk="0">
              <a:lnSpc>
                <a:spcPts val="1331"/>
              </a:lnSpc>
              <a:spcBef>
                <a:spcPts val="2"/>
              </a:spcBef>
            </a:pPr>
            <a:r>
              <a:rPr sz="975" kern="0" spc="23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有闪光标记的地方就可以和</a:t>
            </a:r>
            <a:r>
              <a:rPr sz="975" kern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975" kern="0" spc="23">
                <a:solidFill>
                  <a:srgbClr val="59595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互动</a:t>
            </a:r>
            <a:endParaRPr sz="975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996" name="picture 9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435682" y="2999329"/>
            <a:ext cx="291209" cy="298795"/>
          </a:xfrm>
          <a:prstGeom prst="rect">
            <a:avLst/>
          </a:prstGeom>
        </p:spPr>
      </p:pic>
      <p:sp>
        <p:nvSpPr>
          <p:cNvPr id="998" name="textbox 998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61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1000" name="textbox 1000"/>
          <p:cNvSpPr/>
          <p:nvPr/>
        </p:nvSpPr>
        <p:spPr>
          <a:xfrm>
            <a:off x="759306" y="614884"/>
            <a:ext cx="220789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5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Tips &amp;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 spc="-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Tricks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5"/>
          <p:cNvSpPr/>
          <p:nvPr/>
        </p:nvSpPr>
        <p:spPr>
          <a:xfrm>
            <a:off x="475208" y="1168114"/>
            <a:ext cx="8775700" cy="53663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72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spcBef>
                <a:spcPts val="1545"/>
              </a:spcBef>
              <a:tabLst/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l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ot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生成的代码的知识产权归属于谁？</a:t>
            </a:r>
            <a:endParaRPr lang="Microsoft YaHei" altLang="Microsoft YaHei" sz="2000" dirty="0"/>
          </a:p>
          <a:p>
            <a:pPr marL="233173" algn="l" rtl="0" eaLnBrk="0">
              <a:lnSpc>
                <a:spcPct val="91000"/>
              </a:lnSpc>
              <a:spcBef>
                <a:spcPts val="1557"/>
              </a:spcBef>
              <a:tabLst/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 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归属于软件开发者， 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只是写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代码的辅助工具</a:t>
            </a:r>
            <a:endParaRPr lang="Microsoft YaHei" altLang="Microsoft YaHei" sz="1400" dirty="0"/>
          </a:p>
          <a:p>
            <a:pPr marL="12716" algn="l" rtl="0" eaLnBrk="0">
              <a:lnSpc>
                <a:spcPct val="90000"/>
              </a:lnSpc>
              <a:spcBef>
                <a:spcPts val="1656"/>
              </a:spcBef>
              <a:tabLst/>
            </a:pPr>
            <a:r>
              <a:rPr sz="18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i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lot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支持的语言有哪些？</a:t>
            </a:r>
            <a:endParaRPr lang="Microsoft YaHei" altLang="Microsoft YaHei" sz="2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200" dirty="0"/>
          </a:p>
          <a:p>
            <a:pPr algn="l" rtl="0" eaLnBrk="0">
              <a:lnSpc>
                <a:spcPct val="8769"/>
              </a:lnSpc>
              <a:tabLst/>
            </a:pPr>
            <a:endParaRPr lang="Arial" altLang="Arial" sz="100" dirty="0"/>
          </a:p>
          <a:p>
            <a:pPr marL="233173" algn="l" rtl="0" eaLnBrk="0">
              <a:lnSpc>
                <a:spcPct val="94000"/>
              </a:lnSpc>
              <a:tabLst/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 </a:t>
            </a: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LLM</a:t>
            </a: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兼容多种语言一样， 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也兼容各种编程语言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已经验证过的超过了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60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种语言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/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脚本。</a:t>
            </a:r>
            <a:endParaRPr lang="Microsoft YaHei" altLang="Microsoft YaHei" sz="1400" dirty="0"/>
          </a:p>
        </p:txBody>
      </p:sp>
      <p:sp>
        <p:nvSpPr>
          <p:cNvPr id="86" name="textbox 86"/>
          <p:cNvSpPr/>
          <p:nvPr/>
        </p:nvSpPr>
        <p:spPr>
          <a:xfrm>
            <a:off x="432533" y="372650"/>
            <a:ext cx="6582409" cy="523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99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spcBef>
                <a:spcPts val="1"/>
              </a:spcBef>
              <a:tabLst/>
            </a:pPr>
            <a:r>
              <a:rPr sz="3500" b="1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3500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3500" spc="-19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经常被问到的问题</a:t>
            </a:r>
            <a:r>
              <a:rPr sz="3500" b="1" spc="-19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-1</a:t>
            </a:r>
            <a:endParaRPr lang="Segoe UI" altLang="Segoe UI" sz="3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picture 6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553301" y="1915834"/>
            <a:ext cx="7083808" cy="3850640"/>
          </a:xfrm>
          <a:prstGeom prst="rect">
            <a:avLst/>
          </a:prstGeom>
        </p:spPr>
      </p:pic>
      <p:sp>
        <p:nvSpPr>
          <p:cNvPr id="622" name="textbox 622"/>
          <p:cNvSpPr/>
          <p:nvPr/>
        </p:nvSpPr>
        <p:spPr>
          <a:xfrm>
            <a:off x="673100" y="1123950"/>
            <a:ext cx="10846117" cy="69675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3412331" eaLnBrk="0">
              <a:lnSpc>
                <a:spcPts val="2897"/>
              </a:lnSpc>
              <a:spcBef>
                <a:spcPts val="5"/>
              </a:spcBef>
            </a:pP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理解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Code Completion</a:t>
            </a:r>
            <a:r>
              <a:rPr sz="2400" b="1" kern="0" spc="-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工作流</a:t>
            </a:r>
            <a:endParaRPr sz="240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24" name="textbox 624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页脚中修改此文本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38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626" name="textbox 626"/>
          <p:cNvSpPr/>
          <p:nvPr/>
        </p:nvSpPr>
        <p:spPr>
          <a:xfrm>
            <a:off x="770686" y="529515"/>
            <a:ext cx="1423034" cy="46958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3547"/>
              </a:lnSpc>
            </a:pPr>
            <a:r>
              <a:rPr sz="2775" b="1" kern="0" spc="-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工作原理</a:t>
            </a:r>
            <a:endParaRPr sz="2775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7"/>
          <p:cNvSpPr/>
          <p:nvPr/>
        </p:nvSpPr>
        <p:spPr>
          <a:xfrm>
            <a:off x="432533" y="372650"/>
            <a:ext cx="10498455" cy="5733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74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3500" b="1" spc="-16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3500" spc="-16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6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</a:t>
            </a:r>
            <a:r>
              <a:rPr sz="3500" b="1" spc="-13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t</a:t>
            </a:r>
            <a:r>
              <a:rPr sz="3500" spc="-16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经常被问到的问题</a:t>
            </a:r>
            <a:r>
              <a:rPr sz="3500" b="1" spc="-16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-2</a:t>
            </a:r>
            <a:endParaRPr lang="Segoe UI" altLang="Segoe UI" sz="3500" dirty="0"/>
          </a:p>
          <a:p>
            <a:pPr algn="l" rtl="0" eaLnBrk="0">
              <a:lnSpc>
                <a:spcPct val="144000"/>
              </a:lnSpc>
              <a:tabLst/>
            </a:pPr>
            <a:endParaRPr lang="Arial" altLang="Arial" sz="1000" dirty="0"/>
          </a:p>
          <a:p>
            <a:pPr marL="55375" algn="l" rtl="0" eaLnBrk="0">
              <a:lnSpc>
                <a:spcPct val="90000"/>
              </a:lnSpc>
              <a:spcBef>
                <a:spcPts val="1538"/>
              </a:spcBef>
              <a:tabLst/>
            </a:pPr>
            <a:r>
              <a:rPr sz="18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可以用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u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b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帮我生成一个完整的项目吗？</a:t>
            </a:r>
            <a:endParaRPr lang="Microsoft YaHei" altLang="Microsoft YaHei" sz="2000" dirty="0"/>
          </a:p>
          <a:p>
            <a:pPr marL="726645" indent="-450796" algn="l" rtl="0" eaLnBrk="0">
              <a:lnSpc>
                <a:spcPct val="96000"/>
              </a:lnSpc>
              <a:spcBef>
                <a:spcPts val="1564"/>
              </a:spcBef>
              <a:tabLst/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目前的定位是编程的助手，  不是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ChatGPT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的应用，  也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不是虚拟的程序员。整个项目开发过程依然需要程序员 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来完成整个软件项目的框架设计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和细节实现，  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只是简化和加速了程序员的日常工作的每个环节。</a:t>
            </a:r>
            <a:endParaRPr lang="Microsoft YaHei" altLang="Microsoft YaHei" sz="14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200" dirty="0"/>
          </a:p>
          <a:p>
            <a:pPr marL="275865" algn="l" rtl="0" eaLnBrk="0">
              <a:lnSpc>
                <a:spcPct val="94000"/>
              </a:lnSpc>
              <a:spcBef>
                <a:spcPts val="3"/>
              </a:spcBef>
              <a:tabLst/>
            </a:pPr>
            <a:r>
              <a:rPr sz="12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Chat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workspace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一定程度上可以创建一个项目的框架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  但是目前这个功能还有很大提升空间。</a:t>
            </a:r>
            <a:endParaRPr lang="Microsoft YaHei" altLang="Microsoft YaHei" sz="1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7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13810" y="1195756"/>
            <a:ext cx="9561194" cy="4466486"/>
          </a:xfrm>
          <a:prstGeom prst="rect">
            <a:avLst/>
          </a:prstGeom>
        </p:spPr>
      </p:pic>
      <p:sp>
        <p:nvSpPr>
          <p:cNvPr id="776" name="textbox 776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改此文本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42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778" name="textbox 778"/>
          <p:cNvSpPr/>
          <p:nvPr/>
        </p:nvSpPr>
        <p:spPr>
          <a:xfrm>
            <a:off x="777797" y="614884"/>
            <a:ext cx="2695575" cy="36290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78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ct val="81000"/>
              </a:lnSpc>
            </a:pPr>
            <a:r>
              <a:rPr sz="2775" b="1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Prompt Crafting</a:t>
            </a:r>
            <a:endParaRPr sz="2775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8"/>
          <p:cNvSpPr/>
          <p:nvPr/>
        </p:nvSpPr>
        <p:spPr>
          <a:xfrm>
            <a:off x="6771847" y="1422305"/>
            <a:ext cx="3729354" cy="2127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2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示例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2400" dirty="0"/>
          </a:p>
          <a:p>
            <a:pPr algn="l" rtl="0" eaLnBrk="0">
              <a:lnSpc>
                <a:spcPct val="138000"/>
              </a:lnSpc>
              <a:tabLst/>
            </a:pPr>
            <a:endParaRPr lang="Arial" altLang="Arial" sz="1000" dirty="0"/>
          </a:p>
          <a:p>
            <a:pPr marL="20543" algn="l" rtl="0" eaLnBrk="0">
              <a:lnSpc>
                <a:spcPct val="97000"/>
              </a:lnSpc>
              <a:spcBef>
                <a:spcPts val="601"/>
              </a:spcBef>
              <a:tabLst/>
            </a:pP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生成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xxx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并用逗号分隔</a:t>
            </a:r>
            <a:endParaRPr lang="Microsoft YaHei" altLang="Microsoft YaHei" sz="2000" dirty="0"/>
          </a:p>
          <a:p>
            <a:pPr algn="l" rtl="0" eaLnBrk="0">
              <a:lnSpc>
                <a:spcPct val="142000"/>
              </a:lnSpc>
              <a:tabLst/>
            </a:pPr>
            <a:endParaRPr lang="Arial" altLang="Arial" sz="1000" dirty="0"/>
          </a:p>
          <a:p>
            <a:pPr marL="20559" algn="l" rtl="0" eaLnBrk="0">
              <a:lnSpc>
                <a:spcPct val="98000"/>
              </a:lnSpc>
              <a:spcBef>
                <a:spcPts val="611"/>
              </a:spcBef>
              <a:tabLst/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生成列表</a:t>
            </a:r>
            <a:endParaRPr lang="Microsoft YaHei" altLang="Microsoft YaHei" sz="2000" dirty="0"/>
          </a:p>
          <a:p>
            <a:pPr algn="l" rtl="0" eaLnBrk="0">
              <a:lnSpc>
                <a:spcPct val="14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500" dirty="0"/>
          </a:p>
          <a:p>
            <a:pPr marL="20543" algn="l" rtl="0" eaLnBrk="0">
              <a:lnSpc>
                <a:spcPct val="89000"/>
              </a:lnSpc>
              <a:spcBef>
                <a:spcPts val="2"/>
              </a:spcBef>
              <a:tabLst/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函数名需要以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xxx_yyy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格式命名</a:t>
            </a:r>
            <a:endParaRPr lang="Microsoft YaHei" altLang="Microsoft YaHei" sz="2000" dirty="0"/>
          </a:p>
        </p:txBody>
      </p:sp>
      <p:graphicFrame>
        <p:nvGraphicFramePr>
          <p:cNvPr id="99" name="table 99"/>
          <p:cNvGraphicFramePr>
            <a:graphicFrameLocks noGrp="1"/>
          </p:cNvGraphicFramePr>
          <p:nvPr/>
        </p:nvGraphicFramePr>
        <p:xfrm>
          <a:off x="502856" y="4896548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2707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组合流水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线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0" name="table 100"/>
          <p:cNvGraphicFramePr>
            <a:graphicFrameLocks noGrp="1"/>
          </p:cNvGraphicFramePr>
          <p:nvPr/>
        </p:nvGraphicFramePr>
        <p:xfrm>
          <a:off x="502856" y="560825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91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2173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突破个人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限制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table 101"/>
          <p:cNvGraphicFramePr>
            <a:graphicFrameLocks noGrp="1"/>
          </p:cNvGraphicFramePr>
          <p:nvPr/>
        </p:nvGraphicFramePr>
        <p:xfrm>
          <a:off x="502856" y="1338008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70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0307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格式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要求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2" name="table 102"/>
          <p:cNvGraphicFramePr>
            <a:graphicFrameLocks noGrp="1"/>
          </p:cNvGraphicFramePr>
          <p:nvPr/>
        </p:nvGraphicFramePr>
        <p:xfrm>
          <a:off x="502856" y="2761424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19776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假装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和限定角色获得场景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" name="table 103"/>
          <p:cNvGraphicFramePr>
            <a:graphicFrameLocks noGrp="1"/>
          </p:cNvGraphicFramePr>
          <p:nvPr/>
        </p:nvGraphicFramePr>
        <p:xfrm>
          <a:off x="502856" y="3473132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82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1907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重新整理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4" name="table 104"/>
          <p:cNvGraphicFramePr>
            <a:graphicFrameLocks noGrp="1"/>
          </p:cNvGraphicFramePr>
          <p:nvPr/>
        </p:nvGraphicFramePr>
        <p:xfrm>
          <a:off x="502856" y="4184840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08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33908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限定内</a:t>
                      </a: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容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5" name="table 105"/>
          <p:cNvGraphicFramePr>
            <a:graphicFrameLocks noGrp="1"/>
          </p:cNvGraphicFramePr>
          <p:nvPr/>
        </p:nvGraphicFramePr>
        <p:xfrm>
          <a:off x="502856" y="204971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控制回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复数量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6" name="textbox 106"/>
          <p:cNvSpPr/>
          <p:nvPr/>
        </p:nvSpPr>
        <p:spPr>
          <a:xfrm>
            <a:off x="419539" y="388780"/>
            <a:ext cx="3476625" cy="548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66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3500" spc="-11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提示词的七个原</a:t>
            </a:r>
            <a:r>
              <a:rPr sz="3500" spc="-6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则</a:t>
            </a:r>
            <a:endParaRPr lang="Microsoft YaHei" altLang="Microsoft YaHei" sz="3500" dirty="0"/>
          </a:p>
        </p:txBody>
      </p:sp>
      <p:sp>
        <p:nvSpPr>
          <p:cNvPr id="107" name="path"/>
          <p:cNvSpPr/>
          <p:nvPr/>
        </p:nvSpPr>
        <p:spPr>
          <a:xfrm>
            <a:off x="6174930" y="4896548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" name="path"/>
          <p:cNvSpPr/>
          <p:nvPr/>
        </p:nvSpPr>
        <p:spPr>
          <a:xfrm>
            <a:off x="6174930" y="5608256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9" name="path"/>
          <p:cNvSpPr/>
          <p:nvPr/>
        </p:nvSpPr>
        <p:spPr>
          <a:xfrm>
            <a:off x="6174930" y="1338008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0" name="path"/>
          <p:cNvSpPr/>
          <p:nvPr/>
        </p:nvSpPr>
        <p:spPr>
          <a:xfrm>
            <a:off x="6174930" y="2761424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1" name="path"/>
          <p:cNvSpPr/>
          <p:nvPr/>
        </p:nvSpPr>
        <p:spPr>
          <a:xfrm>
            <a:off x="6174930" y="3473132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" name="path"/>
          <p:cNvSpPr/>
          <p:nvPr/>
        </p:nvSpPr>
        <p:spPr>
          <a:xfrm>
            <a:off x="6174930" y="4184840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" name="path"/>
          <p:cNvSpPr/>
          <p:nvPr/>
        </p:nvSpPr>
        <p:spPr>
          <a:xfrm>
            <a:off x="6174930" y="2049716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4" name="path"/>
          <p:cNvSpPr/>
          <p:nvPr/>
        </p:nvSpPr>
        <p:spPr>
          <a:xfrm>
            <a:off x="502856" y="489654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" name="path"/>
          <p:cNvSpPr/>
          <p:nvPr/>
        </p:nvSpPr>
        <p:spPr>
          <a:xfrm>
            <a:off x="502856" y="543883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" name="path"/>
          <p:cNvSpPr/>
          <p:nvPr/>
        </p:nvSpPr>
        <p:spPr>
          <a:xfrm>
            <a:off x="502856" y="5608256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" name="path"/>
          <p:cNvSpPr/>
          <p:nvPr/>
        </p:nvSpPr>
        <p:spPr>
          <a:xfrm>
            <a:off x="502856" y="401542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8" name="path"/>
          <p:cNvSpPr/>
          <p:nvPr/>
        </p:nvSpPr>
        <p:spPr>
          <a:xfrm>
            <a:off x="502856" y="418484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9" name="path"/>
          <p:cNvSpPr/>
          <p:nvPr/>
        </p:nvSpPr>
        <p:spPr>
          <a:xfrm>
            <a:off x="502856" y="472713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0" name="path"/>
          <p:cNvSpPr/>
          <p:nvPr/>
        </p:nvSpPr>
        <p:spPr>
          <a:xfrm>
            <a:off x="502856" y="615054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1" name="path"/>
          <p:cNvSpPr/>
          <p:nvPr/>
        </p:nvSpPr>
        <p:spPr>
          <a:xfrm>
            <a:off x="502856" y="133800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2" name="path"/>
          <p:cNvSpPr/>
          <p:nvPr/>
        </p:nvSpPr>
        <p:spPr>
          <a:xfrm>
            <a:off x="502856" y="188029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3" name="path"/>
          <p:cNvSpPr/>
          <p:nvPr/>
        </p:nvSpPr>
        <p:spPr>
          <a:xfrm>
            <a:off x="502856" y="276142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4" name="path"/>
          <p:cNvSpPr/>
          <p:nvPr/>
        </p:nvSpPr>
        <p:spPr>
          <a:xfrm>
            <a:off x="502856" y="330371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5" name="path"/>
          <p:cNvSpPr/>
          <p:nvPr/>
        </p:nvSpPr>
        <p:spPr>
          <a:xfrm>
            <a:off x="502856" y="347313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" name="path"/>
          <p:cNvSpPr/>
          <p:nvPr/>
        </p:nvSpPr>
        <p:spPr>
          <a:xfrm>
            <a:off x="502856" y="204971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7" name="path"/>
          <p:cNvSpPr/>
          <p:nvPr/>
        </p:nvSpPr>
        <p:spPr>
          <a:xfrm>
            <a:off x="502856" y="259200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8"/>
          <p:cNvSpPr/>
          <p:nvPr/>
        </p:nvSpPr>
        <p:spPr>
          <a:xfrm>
            <a:off x="6771847" y="1422305"/>
            <a:ext cx="3770629" cy="2152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2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示例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2400" dirty="0"/>
          </a:p>
          <a:p>
            <a:pPr algn="l" rtl="0" eaLnBrk="0">
              <a:lnSpc>
                <a:spcPct val="138000"/>
              </a:lnSpc>
              <a:tabLst/>
            </a:pPr>
            <a:endParaRPr lang="Arial" altLang="Arial" sz="1000" dirty="0"/>
          </a:p>
          <a:p>
            <a:pPr marL="20543" algn="l" rtl="0" eaLnBrk="0">
              <a:lnSpc>
                <a:spcPct val="97000"/>
              </a:lnSpc>
              <a:spcBef>
                <a:spcPts val="604"/>
              </a:spcBef>
              <a:tabLst/>
            </a:pPr>
            <a:r>
              <a:rPr sz="1800" spc="-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给出更多解释，  </a:t>
            </a:r>
            <a:r>
              <a:rPr sz="2000" spc="-7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60</a:t>
            </a:r>
            <a:r>
              <a:rPr sz="2000" spc="-6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0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字</a:t>
            </a:r>
            <a:endParaRPr lang="Microsoft YaHei" altLang="Microsoft YaHei" sz="2000" dirty="0"/>
          </a:p>
          <a:p>
            <a:pPr algn="l" rtl="0" eaLnBrk="0">
              <a:lnSpc>
                <a:spcPct val="144000"/>
              </a:lnSpc>
              <a:tabLst/>
            </a:pPr>
            <a:endParaRPr lang="Arial" altLang="Arial" sz="1000" dirty="0"/>
          </a:p>
          <a:p>
            <a:pPr marL="20559" algn="l" rtl="0" eaLnBrk="0">
              <a:lnSpc>
                <a:spcPct val="97000"/>
              </a:lnSpc>
              <a:spcBef>
                <a:spcPts val="601"/>
              </a:spcBef>
              <a:tabLst/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生成内容直到抵达上限</a:t>
            </a:r>
            <a:endParaRPr lang="Microsoft YaHei" altLang="Microsoft YaHei" sz="2000" dirty="0"/>
          </a:p>
          <a:p>
            <a:pPr algn="l" rtl="0" eaLnBrk="0">
              <a:lnSpc>
                <a:spcPct val="14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500" dirty="0"/>
          </a:p>
          <a:p>
            <a:pPr marL="20543" algn="l" rtl="0" eaLnBrk="0">
              <a:lnSpc>
                <a:spcPct val="97000"/>
              </a:lnSpc>
              <a:spcBef>
                <a:spcPts val="2"/>
              </a:spcBef>
              <a:tabLst/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不多于两个段落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/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在一句话以内</a:t>
            </a:r>
            <a:endParaRPr lang="Microsoft YaHei" altLang="Microsoft YaHei" sz="2000" dirty="0"/>
          </a:p>
        </p:txBody>
      </p:sp>
      <p:graphicFrame>
        <p:nvGraphicFramePr>
          <p:cNvPr id="129" name="table 129"/>
          <p:cNvGraphicFramePr>
            <a:graphicFrameLocks noGrp="1"/>
          </p:cNvGraphicFramePr>
          <p:nvPr/>
        </p:nvGraphicFramePr>
        <p:xfrm>
          <a:off x="502856" y="4896548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2707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组合流水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线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" name="table 130"/>
          <p:cNvGraphicFramePr>
            <a:graphicFrameLocks noGrp="1"/>
          </p:cNvGraphicFramePr>
          <p:nvPr/>
        </p:nvGraphicFramePr>
        <p:xfrm>
          <a:off x="502856" y="560825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91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2173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突破个人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限制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" name="table 131"/>
          <p:cNvGraphicFramePr>
            <a:graphicFrameLocks noGrp="1"/>
          </p:cNvGraphicFramePr>
          <p:nvPr/>
        </p:nvGraphicFramePr>
        <p:xfrm>
          <a:off x="502856" y="1338008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70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格式要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求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" name="table 132"/>
          <p:cNvGraphicFramePr>
            <a:graphicFrameLocks noGrp="1"/>
          </p:cNvGraphicFramePr>
          <p:nvPr/>
        </p:nvGraphicFramePr>
        <p:xfrm>
          <a:off x="502856" y="2761424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19776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假装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和限定角色获得场景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" name="table 133"/>
          <p:cNvGraphicFramePr>
            <a:graphicFrameLocks noGrp="1"/>
          </p:cNvGraphicFramePr>
          <p:nvPr/>
        </p:nvGraphicFramePr>
        <p:xfrm>
          <a:off x="502856" y="3473132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82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1907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重新整理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" name="table 134"/>
          <p:cNvGraphicFramePr>
            <a:graphicFrameLocks noGrp="1"/>
          </p:cNvGraphicFramePr>
          <p:nvPr/>
        </p:nvGraphicFramePr>
        <p:xfrm>
          <a:off x="502856" y="4184840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08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33908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限定内</a:t>
                      </a: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容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" name="table 135"/>
          <p:cNvGraphicFramePr>
            <a:graphicFrameLocks noGrp="1"/>
          </p:cNvGraphicFramePr>
          <p:nvPr/>
        </p:nvGraphicFramePr>
        <p:xfrm>
          <a:off x="502856" y="204971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004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控制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回复数量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" name="textbox 136"/>
          <p:cNvSpPr/>
          <p:nvPr/>
        </p:nvSpPr>
        <p:spPr>
          <a:xfrm>
            <a:off x="419539" y="388780"/>
            <a:ext cx="3476625" cy="548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66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3500" spc="-11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提示词的七个原</a:t>
            </a:r>
            <a:r>
              <a:rPr sz="3500" spc="-6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则</a:t>
            </a:r>
            <a:endParaRPr lang="Microsoft YaHei" altLang="Microsoft YaHei" sz="3500" dirty="0"/>
          </a:p>
        </p:txBody>
      </p:sp>
      <p:sp>
        <p:nvSpPr>
          <p:cNvPr id="137" name="path"/>
          <p:cNvSpPr/>
          <p:nvPr/>
        </p:nvSpPr>
        <p:spPr>
          <a:xfrm>
            <a:off x="6174930" y="4896548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8" name="path"/>
          <p:cNvSpPr/>
          <p:nvPr/>
        </p:nvSpPr>
        <p:spPr>
          <a:xfrm>
            <a:off x="6174930" y="5608256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9" name="path"/>
          <p:cNvSpPr/>
          <p:nvPr/>
        </p:nvSpPr>
        <p:spPr>
          <a:xfrm>
            <a:off x="6174930" y="1338008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0" name="path"/>
          <p:cNvSpPr/>
          <p:nvPr/>
        </p:nvSpPr>
        <p:spPr>
          <a:xfrm>
            <a:off x="6174930" y="2761424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1" name="path"/>
          <p:cNvSpPr/>
          <p:nvPr/>
        </p:nvSpPr>
        <p:spPr>
          <a:xfrm>
            <a:off x="6174930" y="3473132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2" name="path"/>
          <p:cNvSpPr/>
          <p:nvPr/>
        </p:nvSpPr>
        <p:spPr>
          <a:xfrm>
            <a:off x="6174930" y="4184840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" name="path"/>
          <p:cNvSpPr/>
          <p:nvPr/>
        </p:nvSpPr>
        <p:spPr>
          <a:xfrm>
            <a:off x="6174930" y="2049716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" name="path"/>
          <p:cNvSpPr/>
          <p:nvPr/>
        </p:nvSpPr>
        <p:spPr>
          <a:xfrm>
            <a:off x="502856" y="489654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5" name="path"/>
          <p:cNvSpPr/>
          <p:nvPr/>
        </p:nvSpPr>
        <p:spPr>
          <a:xfrm>
            <a:off x="502856" y="543883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6" name="path"/>
          <p:cNvSpPr/>
          <p:nvPr/>
        </p:nvSpPr>
        <p:spPr>
          <a:xfrm>
            <a:off x="502856" y="5608256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7" name="path"/>
          <p:cNvSpPr/>
          <p:nvPr/>
        </p:nvSpPr>
        <p:spPr>
          <a:xfrm>
            <a:off x="502856" y="401542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8" name="path"/>
          <p:cNvSpPr/>
          <p:nvPr/>
        </p:nvSpPr>
        <p:spPr>
          <a:xfrm>
            <a:off x="502856" y="418484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9" name="path"/>
          <p:cNvSpPr/>
          <p:nvPr/>
        </p:nvSpPr>
        <p:spPr>
          <a:xfrm>
            <a:off x="502856" y="472713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" name="path"/>
          <p:cNvSpPr/>
          <p:nvPr/>
        </p:nvSpPr>
        <p:spPr>
          <a:xfrm>
            <a:off x="502856" y="615054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1" name="path"/>
          <p:cNvSpPr/>
          <p:nvPr/>
        </p:nvSpPr>
        <p:spPr>
          <a:xfrm>
            <a:off x="502856" y="133800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2" name="path"/>
          <p:cNvSpPr/>
          <p:nvPr/>
        </p:nvSpPr>
        <p:spPr>
          <a:xfrm>
            <a:off x="502856" y="188029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3" name="path"/>
          <p:cNvSpPr/>
          <p:nvPr/>
        </p:nvSpPr>
        <p:spPr>
          <a:xfrm>
            <a:off x="502856" y="276142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4" name="path"/>
          <p:cNvSpPr/>
          <p:nvPr/>
        </p:nvSpPr>
        <p:spPr>
          <a:xfrm>
            <a:off x="502856" y="330371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5" name="path"/>
          <p:cNvSpPr/>
          <p:nvPr/>
        </p:nvSpPr>
        <p:spPr>
          <a:xfrm>
            <a:off x="502856" y="347313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6" name="path"/>
          <p:cNvSpPr/>
          <p:nvPr/>
        </p:nvSpPr>
        <p:spPr>
          <a:xfrm>
            <a:off x="502856" y="204971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7" name="path"/>
          <p:cNvSpPr/>
          <p:nvPr/>
        </p:nvSpPr>
        <p:spPr>
          <a:xfrm>
            <a:off x="502856" y="259200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158"/>
          <p:cNvSpPr/>
          <p:nvPr/>
        </p:nvSpPr>
        <p:spPr>
          <a:xfrm>
            <a:off x="6771847" y="1422305"/>
            <a:ext cx="3164204" cy="2152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2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示例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2400" dirty="0"/>
          </a:p>
          <a:p>
            <a:pPr algn="l" rtl="0" eaLnBrk="0">
              <a:lnSpc>
                <a:spcPct val="137000"/>
              </a:lnSpc>
              <a:tabLst/>
            </a:pPr>
            <a:endParaRPr lang="Arial" altLang="Arial" sz="1000" dirty="0"/>
          </a:p>
          <a:p>
            <a:pPr marL="20543" algn="l" rtl="0" eaLnBrk="0">
              <a:lnSpc>
                <a:spcPct val="97000"/>
              </a:lnSpc>
              <a:spcBef>
                <a:spcPts val="605"/>
              </a:spcBef>
              <a:tabLst/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假定你是一个数据库专家</a:t>
            </a:r>
            <a:endParaRPr lang="Microsoft YaHei" altLang="Microsoft YaHei" sz="2000" dirty="0"/>
          </a:p>
          <a:p>
            <a:pPr algn="l" rtl="0" eaLnBrk="0">
              <a:lnSpc>
                <a:spcPct val="144000"/>
              </a:lnSpc>
              <a:tabLst/>
            </a:pPr>
            <a:endParaRPr lang="Arial" altLang="Arial" sz="1000" dirty="0"/>
          </a:p>
          <a:p>
            <a:pPr marL="20559" algn="l" rtl="0" eaLnBrk="0">
              <a:lnSpc>
                <a:spcPct val="97000"/>
              </a:lnSpc>
              <a:spcBef>
                <a:spcPts val="611"/>
              </a:spcBef>
              <a:tabLst/>
            </a:pP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假设你正在完成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xxx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任务</a:t>
            </a:r>
            <a:endParaRPr lang="Microsoft YaHei" altLang="Microsoft YaHei" sz="2000" dirty="0"/>
          </a:p>
          <a:p>
            <a:pPr algn="l" rtl="0" eaLnBrk="0">
              <a:lnSpc>
                <a:spcPct val="14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500" dirty="0"/>
          </a:p>
          <a:p>
            <a:pPr marL="20543" algn="l" rtl="0" eaLnBrk="0">
              <a:lnSpc>
                <a:spcPct val="97000"/>
              </a:lnSpc>
              <a:spcBef>
                <a:spcPts val="4"/>
              </a:spcBef>
              <a:tabLst/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从现在开始，你就是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</a:t>
            </a:r>
            <a:endParaRPr lang="Segoe UI" altLang="Segoe UI" sz="2000" dirty="0"/>
          </a:p>
        </p:txBody>
      </p:sp>
      <p:graphicFrame>
        <p:nvGraphicFramePr>
          <p:cNvPr id="159" name="table 159"/>
          <p:cNvGraphicFramePr>
            <a:graphicFrameLocks noGrp="1"/>
          </p:cNvGraphicFramePr>
          <p:nvPr/>
        </p:nvGraphicFramePr>
        <p:xfrm>
          <a:off x="502856" y="4896548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2707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组合流水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线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0" name="table 160"/>
          <p:cNvGraphicFramePr>
            <a:graphicFrameLocks noGrp="1"/>
          </p:cNvGraphicFramePr>
          <p:nvPr/>
        </p:nvGraphicFramePr>
        <p:xfrm>
          <a:off x="502856" y="560825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91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2173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突破个人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限制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" name="table 161"/>
          <p:cNvGraphicFramePr>
            <a:graphicFrameLocks noGrp="1"/>
          </p:cNvGraphicFramePr>
          <p:nvPr/>
        </p:nvGraphicFramePr>
        <p:xfrm>
          <a:off x="502856" y="1338008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70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格式要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求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2" name="table 162"/>
          <p:cNvGraphicFramePr>
            <a:graphicFrameLocks noGrp="1"/>
          </p:cNvGraphicFramePr>
          <p:nvPr/>
        </p:nvGraphicFramePr>
        <p:xfrm>
          <a:off x="502856" y="2761424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2179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假装和限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定角色获得场景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3" name="table 163"/>
          <p:cNvGraphicFramePr>
            <a:graphicFrameLocks noGrp="1"/>
          </p:cNvGraphicFramePr>
          <p:nvPr/>
        </p:nvGraphicFramePr>
        <p:xfrm>
          <a:off x="502856" y="3473132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82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1907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重新整理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4" name="table 164"/>
          <p:cNvGraphicFramePr>
            <a:graphicFrameLocks noGrp="1"/>
          </p:cNvGraphicFramePr>
          <p:nvPr/>
        </p:nvGraphicFramePr>
        <p:xfrm>
          <a:off x="502856" y="4184840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08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33908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限定内</a:t>
                      </a: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容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5" name="table 165"/>
          <p:cNvGraphicFramePr>
            <a:graphicFrameLocks noGrp="1"/>
          </p:cNvGraphicFramePr>
          <p:nvPr/>
        </p:nvGraphicFramePr>
        <p:xfrm>
          <a:off x="502856" y="204971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控制回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复数量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6" name="textbox 166"/>
          <p:cNvSpPr/>
          <p:nvPr/>
        </p:nvSpPr>
        <p:spPr>
          <a:xfrm>
            <a:off x="419539" y="388780"/>
            <a:ext cx="3476625" cy="548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66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3500" spc="-11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提示词的七个原</a:t>
            </a:r>
            <a:r>
              <a:rPr sz="3500" spc="-6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则</a:t>
            </a:r>
            <a:endParaRPr lang="Microsoft YaHei" altLang="Microsoft YaHei" sz="3500" dirty="0"/>
          </a:p>
        </p:txBody>
      </p:sp>
      <p:sp>
        <p:nvSpPr>
          <p:cNvPr id="167" name="path"/>
          <p:cNvSpPr/>
          <p:nvPr/>
        </p:nvSpPr>
        <p:spPr>
          <a:xfrm>
            <a:off x="6174930" y="4896548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8" name="path"/>
          <p:cNvSpPr/>
          <p:nvPr/>
        </p:nvSpPr>
        <p:spPr>
          <a:xfrm>
            <a:off x="6174930" y="5608256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9" name="path"/>
          <p:cNvSpPr/>
          <p:nvPr/>
        </p:nvSpPr>
        <p:spPr>
          <a:xfrm>
            <a:off x="6174930" y="1338008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" name="path"/>
          <p:cNvSpPr/>
          <p:nvPr/>
        </p:nvSpPr>
        <p:spPr>
          <a:xfrm>
            <a:off x="6174930" y="2761424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1" name="path"/>
          <p:cNvSpPr/>
          <p:nvPr/>
        </p:nvSpPr>
        <p:spPr>
          <a:xfrm>
            <a:off x="6174930" y="3473132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2" name="path"/>
          <p:cNvSpPr/>
          <p:nvPr/>
        </p:nvSpPr>
        <p:spPr>
          <a:xfrm>
            <a:off x="6174930" y="4184840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3" name="path"/>
          <p:cNvSpPr/>
          <p:nvPr/>
        </p:nvSpPr>
        <p:spPr>
          <a:xfrm>
            <a:off x="6174930" y="2049716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4" name="path"/>
          <p:cNvSpPr/>
          <p:nvPr/>
        </p:nvSpPr>
        <p:spPr>
          <a:xfrm>
            <a:off x="502856" y="489654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5" name="path"/>
          <p:cNvSpPr/>
          <p:nvPr/>
        </p:nvSpPr>
        <p:spPr>
          <a:xfrm>
            <a:off x="502856" y="543883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6" name="path"/>
          <p:cNvSpPr/>
          <p:nvPr/>
        </p:nvSpPr>
        <p:spPr>
          <a:xfrm>
            <a:off x="502856" y="5608256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7" name="path"/>
          <p:cNvSpPr/>
          <p:nvPr/>
        </p:nvSpPr>
        <p:spPr>
          <a:xfrm>
            <a:off x="502856" y="401542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" name="path"/>
          <p:cNvSpPr/>
          <p:nvPr/>
        </p:nvSpPr>
        <p:spPr>
          <a:xfrm>
            <a:off x="502856" y="418484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9" name="path"/>
          <p:cNvSpPr/>
          <p:nvPr/>
        </p:nvSpPr>
        <p:spPr>
          <a:xfrm>
            <a:off x="502856" y="472713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" name="path"/>
          <p:cNvSpPr/>
          <p:nvPr/>
        </p:nvSpPr>
        <p:spPr>
          <a:xfrm>
            <a:off x="502856" y="615054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1" name="path"/>
          <p:cNvSpPr/>
          <p:nvPr/>
        </p:nvSpPr>
        <p:spPr>
          <a:xfrm>
            <a:off x="502856" y="133800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2" name="path"/>
          <p:cNvSpPr/>
          <p:nvPr/>
        </p:nvSpPr>
        <p:spPr>
          <a:xfrm>
            <a:off x="502856" y="188029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3" name="path"/>
          <p:cNvSpPr/>
          <p:nvPr/>
        </p:nvSpPr>
        <p:spPr>
          <a:xfrm>
            <a:off x="502856" y="276142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" name="path"/>
          <p:cNvSpPr/>
          <p:nvPr/>
        </p:nvSpPr>
        <p:spPr>
          <a:xfrm>
            <a:off x="502856" y="330371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5" name="path"/>
          <p:cNvSpPr/>
          <p:nvPr/>
        </p:nvSpPr>
        <p:spPr>
          <a:xfrm>
            <a:off x="502856" y="347313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6" name="path"/>
          <p:cNvSpPr/>
          <p:nvPr/>
        </p:nvSpPr>
        <p:spPr>
          <a:xfrm>
            <a:off x="502856" y="204971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7" name="path"/>
          <p:cNvSpPr/>
          <p:nvPr/>
        </p:nvSpPr>
        <p:spPr>
          <a:xfrm>
            <a:off x="502856" y="259200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box 188"/>
          <p:cNvSpPr/>
          <p:nvPr/>
        </p:nvSpPr>
        <p:spPr>
          <a:xfrm>
            <a:off x="6771847" y="1422305"/>
            <a:ext cx="4713604" cy="1558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2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示例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2400" dirty="0"/>
          </a:p>
          <a:p>
            <a:pPr algn="l" rtl="0" eaLnBrk="0">
              <a:lnSpc>
                <a:spcPct val="137000"/>
              </a:lnSpc>
              <a:tabLst/>
            </a:pPr>
            <a:endParaRPr lang="Arial" altLang="Arial" sz="1000" dirty="0"/>
          </a:p>
          <a:p>
            <a:pPr marL="20543" algn="l" rtl="0" eaLnBrk="0">
              <a:lnSpc>
                <a:spcPct val="97000"/>
              </a:lnSpc>
              <a:spcBef>
                <a:spcPts val="605"/>
              </a:spcBef>
              <a:tabLst/>
            </a:pPr>
            <a:r>
              <a:rPr sz="18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重新生成代码，用 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 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函数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/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类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/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口</a:t>
            </a:r>
            <a:endParaRPr lang="Microsoft YaHei" altLang="Microsoft YaHei" sz="2000" dirty="0"/>
          </a:p>
          <a:p>
            <a:pPr algn="l" rtl="0" eaLnBrk="0">
              <a:lnSpc>
                <a:spcPct val="14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500" dirty="0"/>
          </a:p>
          <a:p>
            <a:pPr marL="20559" algn="l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依据上面的代码，考虑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xxx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条件，生成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</a:t>
            </a:r>
            <a:endParaRPr lang="Segoe UI" altLang="Segoe UI" sz="2000" dirty="0"/>
          </a:p>
        </p:txBody>
      </p:sp>
      <p:graphicFrame>
        <p:nvGraphicFramePr>
          <p:cNvPr id="189" name="table 189"/>
          <p:cNvGraphicFramePr>
            <a:graphicFrameLocks noGrp="1"/>
          </p:cNvGraphicFramePr>
          <p:nvPr/>
        </p:nvGraphicFramePr>
        <p:xfrm>
          <a:off x="502856" y="4896548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2707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组合流水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线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0" name="table 190"/>
          <p:cNvGraphicFramePr>
            <a:graphicFrameLocks noGrp="1"/>
          </p:cNvGraphicFramePr>
          <p:nvPr/>
        </p:nvGraphicFramePr>
        <p:xfrm>
          <a:off x="502856" y="560825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91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2173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突破个人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限制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1" name="table 191"/>
          <p:cNvGraphicFramePr>
            <a:graphicFrameLocks noGrp="1"/>
          </p:cNvGraphicFramePr>
          <p:nvPr/>
        </p:nvGraphicFramePr>
        <p:xfrm>
          <a:off x="502856" y="1338008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70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格式要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求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2" name="table 192"/>
          <p:cNvGraphicFramePr>
            <a:graphicFrameLocks noGrp="1"/>
          </p:cNvGraphicFramePr>
          <p:nvPr/>
        </p:nvGraphicFramePr>
        <p:xfrm>
          <a:off x="502856" y="2761424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19776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假装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和限定角色获得场景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3" name="table 193"/>
          <p:cNvGraphicFramePr>
            <a:graphicFrameLocks noGrp="1"/>
          </p:cNvGraphicFramePr>
          <p:nvPr/>
        </p:nvGraphicFramePr>
        <p:xfrm>
          <a:off x="502856" y="3473132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82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1640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重新整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理数据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4" name="table 194"/>
          <p:cNvGraphicFramePr>
            <a:graphicFrameLocks noGrp="1"/>
          </p:cNvGraphicFramePr>
          <p:nvPr/>
        </p:nvGraphicFramePr>
        <p:xfrm>
          <a:off x="502856" y="4184840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08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33908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限定内</a:t>
                      </a: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容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5" name="table 195"/>
          <p:cNvGraphicFramePr>
            <a:graphicFrameLocks noGrp="1"/>
          </p:cNvGraphicFramePr>
          <p:nvPr/>
        </p:nvGraphicFramePr>
        <p:xfrm>
          <a:off x="502856" y="204971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控制回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复数量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6" name="textbox 196"/>
          <p:cNvSpPr/>
          <p:nvPr/>
        </p:nvSpPr>
        <p:spPr>
          <a:xfrm>
            <a:off x="419539" y="388780"/>
            <a:ext cx="3476625" cy="548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66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3500" spc="-11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提示词的七个原</a:t>
            </a:r>
            <a:r>
              <a:rPr sz="3500" spc="-6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则</a:t>
            </a:r>
            <a:endParaRPr lang="Microsoft YaHei" altLang="Microsoft YaHei" sz="3500" dirty="0"/>
          </a:p>
        </p:txBody>
      </p:sp>
      <p:sp>
        <p:nvSpPr>
          <p:cNvPr id="197" name="path"/>
          <p:cNvSpPr/>
          <p:nvPr/>
        </p:nvSpPr>
        <p:spPr>
          <a:xfrm>
            <a:off x="6174930" y="4896548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8" name="path"/>
          <p:cNvSpPr/>
          <p:nvPr/>
        </p:nvSpPr>
        <p:spPr>
          <a:xfrm>
            <a:off x="6174930" y="5608256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" name="path"/>
          <p:cNvSpPr/>
          <p:nvPr/>
        </p:nvSpPr>
        <p:spPr>
          <a:xfrm>
            <a:off x="6174930" y="1338008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0" name="path"/>
          <p:cNvSpPr/>
          <p:nvPr/>
        </p:nvSpPr>
        <p:spPr>
          <a:xfrm>
            <a:off x="6174930" y="2761424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1" name="path"/>
          <p:cNvSpPr/>
          <p:nvPr/>
        </p:nvSpPr>
        <p:spPr>
          <a:xfrm>
            <a:off x="6174930" y="3473132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2" name="path"/>
          <p:cNvSpPr/>
          <p:nvPr/>
        </p:nvSpPr>
        <p:spPr>
          <a:xfrm>
            <a:off x="6174930" y="4184840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3" name="path"/>
          <p:cNvSpPr/>
          <p:nvPr/>
        </p:nvSpPr>
        <p:spPr>
          <a:xfrm>
            <a:off x="6174930" y="2049716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" name="path"/>
          <p:cNvSpPr/>
          <p:nvPr/>
        </p:nvSpPr>
        <p:spPr>
          <a:xfrm>
            <a:off x="502856" y="489654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5" name="path"/>
          <p:cNvSpPr/>
          <p:nvPr/>
        </p:nvSpPr>
        <p:spPr>
          <a:xfrm>
            <a:off x="502856" y="543883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" name="path"/>
          <p:cNvSpPr/>
          <p:nvPr/>
        </p:nvSpPr>
        <p:spPr>
          <a:xfrm>
            <a:off x="502856" y="5608256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7" name="path"/>
          <p:cNvSpPr/>
          <p:nvPr/>
        </p:nvSpPr>
        <p:spPr>
          <a:xfrm>
            <a:off x="502856" y="401542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" name="path"/>
          <p:cNvSpPr/>
          <p:nvPr/>
        </p:nvSpPr>
        <p:spPr>
          <a:xfrm>
            <a:off x="502856" y="418484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9" name="path"/>
          <p:cNvSpPr/>
          <p:nvPr/>
        </p:nvSpPr>
        <p:spPr>
          <a:xfrm>
            <a:off x="502856" y="472713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" name="path"/>
          <p:cNvSpPr/>
          <p:nvPr/>
        </p:nvSpPr>
        <p:spPr>
          <a:xfrm>
            <a:off x="502856" y="615054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" name="path"/>
          <p:cNvSpPr/>
          <p:nvPr/>
        </p:nvSpPr>
        <p:spPr>
          <a:xfrm>
            <a:off x="502856" y="133800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" name="path"/>
          <p:cNvSpPr/>
          <p:nvPr/>
        </p:nvSpPr>
        <p:spPr>
          <a:xfrm>
            <a:off x="502856" y="188029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" name="path"/>
          <p:cNvSpPr/>
          <p:nvPr/>
        </p:nvSpPr>
        <p:spPr>
          <a:xfrm>
            <a:off x="502856" y="276142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" name="path"/>
          <p:cNvSpPr/>
          <p:nvPr/>
        </p:nvSpPr>
        <p:spPr>
          <a:xfrm>
            <a:off x="502856" y="330371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5" name="path"/>
          <p:cNvSpPr/>
          <p:nvPr/>
        </p:nvSpPr>
        <p:spPr>
          <a:xfrm>
            <a:off x="502856" y="347313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" name="path"/>
          <p:cNvSpPr/>
          <p:nvPr/>
        </p:nvSpPr>
        <p:spPr>
          <a:xfrm>
            <a:off x="502856" y="204971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7" name="path"/>
          <p:cNvSpPr/>
          <p:nvPr/>
        </p:nvSpPr>
        <p:spPr>
          <a:xfrm>
            <a:off x="502856" y="259200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218"/>
          <p:cNvSpPr/>
          <p:nvPr/>
        </p:nvSpPr>
        <p:spPr>
          <a:xfrm>
            <a:off x="6771847" y="1422305"/>
            <a:ext cx="4576445" cy="15506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2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示例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2400" dirty="0"/>
          </a:p>
          <a:p>
            <a:pPr algn="l" rtl="0" eaLnBrk="0">
              <a:lnSpc>
                <a:spcPct val="136000"/>
              </a:lnSpc>
              <a:tabLst/>
            </a:pPr>
            <a:endParaRPr lang="Arial" altLang="Arial" sz="1000" dirty="0"/>
          </a:p>
          <a:p>
            <a:pPr marL="20543" algn="l" rtl="0" eaLnBrk="0">
              <a:lnSpc>
                <a:spcPct val="98000"/>
              </a:lnSpc>
              <a:spcBef>
                <a:spcPts val="610"/>
              </a:spcBef>
              <a:tabLst/>
            </a:pPr>
            <a:r>
              <a:rPr sz="18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基于给定的内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容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</a:t>
            </a:r>
            <a:endParaRPr lang="Segoe UI" altLang="Segoe UI" sz="2000" dirty="0"/>
          </a:p>
          <a:p>
            <a:pPr algn="l" rtl="0" eaLnBrk="0">
              <a:lnSpc>
                <a:spcPct val="14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500" dirty="0"/>
          </a:p>
          <a:p>
            <a:pPr marL="20559" algn="l" rtl="0" eaLnBrk="0">
              <a:lnSpc>
                <a:spcPct val="95000"/>
              </a:lnSpc>
              <a:spcBef>
                <a:spcPts val="2"/>
              </a:spcBef>
              <a:tabLst/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x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xxx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(一个技术名词)  的模块下，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</a:t>
            </a:r>
            <a:endParaRPr lang="Segoe UI" altLang="Segoe UI" sz="2000" dirty="0"/>
          </a:p>
        </p:txBody>
      </p:sp>
      <p:graphicFrame>
        <p:nvGraphicFramePr>
          <p:cNvPr id="219" name="table 219"/>
          <p:cNvGraphicFramePr>
            <a:graphicFrameLocks noGrp="1"/>
          </p:cNvGraphicFramePr>
          <p:nvPr/>
        </p:nvGraphicFramePr>
        <p:xfrm>
          <a:off x="502856" y="4896548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2707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组合流水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线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0" name="table 220"/>
          <p:cNvGraphicFramePr>
            <a:graphicFrameLocks noGrp="1"/>
          </p:cNvGraphicFramePr>
          <p:nvPr/>
        </p:nvGraphicFramePr>
        <p:xfrm>
          <a:off x="502856" y="560825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91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2173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突破个人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限制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" name="table 221"/>
          <p:cNvGraphicFramePr>
            <a:graphicFrameLocks noGrp="1"/>
          </p:cNvGraphicFramePr>
          <p:nvPr/>
        </p:nvGraphicFramePr>
        <p:xfrm>
          <a:off x="502856" y="1338008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70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格式要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求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2" name="table 222"/>
          <p:cNvGraphicFramePr>
            <a:graphicFrameLocks noGrp="1"/>
          </p:cNvGraphicFramePr>
          <p:nvPr/>
        </p:nvGraphicFramePr>
        <p:xfrm>
          <a:off x="502856" y="2761424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19776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假装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和限定角色获得场景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3" name="table 223"/>
          <p:cNvGraphicFramePr>
            <a:graphicFrameLocks noGrp="1"/>
          </p:cNvGraphicFramePr>
          <p:nvPr/>
        </p:nvGraphicFramePr>
        <p:xfrm>
          <a:off x="502856" y="3473132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82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1907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重新整理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4" name="table 224"/>
          <p:cNvGraphicFramePr>
            <a:graphicFrameLocks noGrp="1"/>
          </p:cNvGraphicFramePr>
          <p:nvPr/>
        </p:nvGraphicFramePr>
        <p:xfrm>
          <a:off x="502856" y="4184840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08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30975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限定内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容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5" name="table 225"/>
          <p:cNvGraphicFramePr>
            <a:graphicFrameLocks noGrp="1"/>
          </p:cNvGraphicFramePr>
          <p:nvPr/>
        </p:nvGraphicFramePr>
        <p:xfrm>
          <a:off x="502856" y="204971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控制回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复数量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6" name="textbox 226"/>
          <p:cNvSpPr/>
          <p:nvPr/>
        </p:nvSpPr>
        <p:spPr>
          <a:xfrm>
            <a:off x="419539" y="388780"/>
            <a:ext cx="3476625" cy="548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66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3500" spc="-11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提示词的七个原</a:t>
            </a:r>
            <a:r>
              <a:rPr sz="3500" spc="-6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则</a:t>
            </a:r>
            <a:endParaRPr lang="Microsoft YaHei" altLang="Microsoft YaHei" sz="3500" dirty="0"/>
          </a:p>
        </p:txBody>
      </p:sp>
      <p:sp>
        <p:nvSpPr>
          <p:cNvPr id="227" name="path"/>
          <p:cNvSpPr/>
          <p:nvPr/>
        </p:nvSpPr>
        <p:spPr>
          <a:xfrm>
            <a:off x="6174930" y="4896548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8" name="path"/>
          <p:cNvSpPr/>
          <p:nvPr/>
        </p:nvSpPr>
        <p:spPr>
          <a:xfrm>
            <a:off x="6174930" y="5608256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9" name="path"/>
          <p:cNvSpPr/>
          <p:nvPr/>
        </p:nvSpPr>
        <p:spPr>
          <a:xfrm>
            <a:off x="6174930" y="1338008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" name="path"/>
          <p:cNvSpPr/>
          <p:nvPr/>
        </p:nvSpPr>
        <p:spPr>
          <a:xfrm>
            <a:off x="6174930" y="2761424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" name="path"/>
          <p:cNvSpPr/>
          <p:nvPr/>
        </p:nvSpPr>
        <p:spPr>
          <a:xfrm>
            <a:off x="6174930" y="3473132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2" name="path"/>
          <p:cNvSpPr/>
          <p:nvPr/>
        </p:nvSpPr>
        <p:spPr>
          <a:xfrm>
            <a:off x="6174930" y="4184840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" name="path"/>
          <p:cNvSpPr/>
          <p:nvPr/>
        </p:nvSpPr>
        <p:spPr>
          <a:xfrm>
            <a:off x="6174930" y="2049716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" name="path"/>
          <p:cNvSpPr/>
          <p:nvPr/>
        </p:nvSpPr>
        <p:spPr>
          <a:xfrm>
            <a:off x="502856" y="489654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5" name="path"/>
          <p:cNvSpPr/>
          <p:nvPr/>
        </p:nvSpPr>
        <p:spPr>
          <a:xfrm>
            <a:off x="502856" y="543883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6" name="path"/>
          <p:cNvSpPr/>
          <p:nvPr/>
        </p:nvSpPr>
        <p:spPr>
          <a:xfrm>
            <a:off x="502856" y="5608256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7" name="path"/>
          <p:cNvSpPr/>
          <p:nvPr/>
        </p:nvSpPr>
        <p:spPr>
          <a:xfrm>
            <a:off x="502856" y="401542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8" name="path"/>
          <p:cNvSpPr/>
          <p:nvPr/>
        </p:nvSpPr>
        <p:spPr>
          <a:xfrm>
            <a:off x="502856" y="418484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9" name="path"/>
          <p:cNvSpPr/>
          <p:nvPr/>
        </p:nvSpPr>
        <p:spPr>
          <a:xfrm>
            <a:off x="502856" y="472713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0" name="path"/>
          <p:cNvSpPr/>
          <p:nvPr/>
        </p:nvSpPr>
        <p:spPr>
          <a:xfrm>
            <a:off x="502856" y="615054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1" name="path"/>
          <p:cNvSpPr/>
          <p:nvPr/>
        </p:nvSpPr>
        <p:spPr>
          <a:xfrm>
            <a:off x="502856" y="133800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2" name="path"/>
          <p:cNvSpPr/>
          <p:nvPr/>
        </p:nvSpPr>
        <p:spPr>
          <a:xfrm>
            <a:off x="502856" y="188029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3" name="path"/>
          <p:cNvSpPr/>
          <p:nvPr/>
        </p:nvSpPr>
        <p:spPr>
          <a:xfrm>
            <a:off x="502856" y="276142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4" name="path"/>
          <p:cNvSpPr/>
          <p:nvPr/>
        </p:nvSpPr>
        <p:spPr>
          <a:xfrm>
            <a:off x="502856" y="330371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5" name="path"/>
          <p:cNvSpPr/>
          <p:nvPr/>
        </p:nvSpPr>
        <p:spPr>
          <a:xfrm>
            <a:off x="502856" y="347313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6" name="path"/>
          <p:cNvSpPr/>
          <p:nvPr/>
        </p:nvSpPr>
        <p:spPr>
          <a:xfrm>
            <a:off x="502856" y="204971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7" name="path"/>
          <p:cNvSpPr/>
          <p:nvPr/>
        </p:nvSpPr>
        <p:spPr>
          <a:xfrm>
            <a:off x="502856" y="259200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248"/>
          <p:cNvSpPr/>
          <p:nvPr/>
        </p:nvSpPr>
        <p:spPr>
          <a:xfrm>
            <a:off x="6771847" y="1422305"/>
            <a:ext cx="3858895" cy="3926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2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示例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2400" dirty="0"/>
          </a:p>
          <a:p>
            <a:pPr algn="l" rtl="0" eaLnBrk="0">
              <a:lnSpc>
                <a:spcPct val="136000"/>
              </a:lnSpc>
              <a:tabLst/>
            </a:pPr>
            <a:endParaRPr lang="Arial" altLang="Arial" sz="1000" dirty="0"/>
          </a:p>
          <a:p>
            <a:pPr marL="20543" algn="l" rtl="0" eaLnBrk="0">
              <a:lnSpc>
                <a:spcPct val="98000"/>
              </a:lnSpc>
              <a:spcBef>
                <a:spcPts val="610"/>
              </a:spcBef>
              <a:tabLst/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生成一个列表</a:t>
            </a:r>
            <a:endParaRPr lang="Microsoft YaHei" altLang="Microsoft YaHei" sz="20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marL="20559" algn="l" rtl="0" eaLnBrk="0">
              <a:lnSpc>
                <a:spcPct val="97000"/>
              </a:lnSpc>
              <a:spcBef>
                <a:spcPts val="607"/>
              </a:spcBef>
              <a:tabLst/>
            </a:pPr>
            <a:r>
              <a:rPr sz="180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对于列表中的每个条目，  生成 </a:t>
            </a:r>
            <a:r>
              <a:rPr sz="2000" spc="-8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</a:t>
            </a:r>
            <a:endParaRPr lang="Segoe UI" altLang="Segoe UI" sz="2000" dirty="0"/>
          </a:p>
          <a:p>
            <a:pPr algn="l" rtl="0" eaLnBrk="0">
              <a:lnSpc>
                <a:spcPct val="144000"/>
              </a:lnSpc>
              <a:tabLst/>
            </a:pPr>
            <a:endParaRPr lang="Arial" altLang="Arial" sz="1000" dirty="0"/>
          </a:p>
          <a:p>
            <a:pPr marL="20543" algn="l" rtl="0" eaLnBrk="0">
              <a:lnSpc>
                <a:spcPct val="97000"/>
              </a:lnSpc>
              <a:spcBef>
                <a:spcPts val="610"/>
              </a:spcBef>
              <a:tabLst/>
            </a:pP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继续</a:t>
            </a:r>
            <a:endParaRPr lang="Microsoft YaHei" altLang="Microsoft YaHei" sz="2000" dirty="0"/>
          </a:p>
          <a:p>
            <a:pPr algn="l" rtl="0" eaLnBrk="0">
              <a:lnSpc>
                <a:spcPct val="144000"/>
              </a:lnSpc>
              <a:tabLst/>
            </a:pPr>
            <a:endParaRPr lang="Arial" altLang="Arial" sz="1000" dirty="0"/>
          </a:p>
          <a:p>
            <a:pPr marL="20543" algn="l" rtl="0" eaLnBrk="0">
              <a:lnSpc>
                <a:spcPct val="98000"/>
              </a:lnSpc>
              <a:spcBef>
                <a:spcPts val="602"/>
              </a:spcBef>
              <a:tabLst/>
            </a:pPr>
            <a:r>
              <a:rPr sz="18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过滤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</a:t>
            </a:r>
            <a:endParaRPr lang="Segoe UI" altLang="Segoe UI" sz="2000" dirty="0"/>
          </a:p>
          <a:p>
            <a:pPr algn="l" rtl="0" eaLnBrk="0">
              <a:lnSpc>
                <a:spcPct val="142000"/>
              </a:lnSpc>
              <a:tabLst/>
            </a:pPr>
            <a:endParaRPr lang="Arial" altLang="Arial" sz="1000" dirty="0"/>
          </a:p>
          <a:p>
            <a:pPr marL="20543" algn="l" rtl="0" eaLnBrk="0">
              <a:lnSpc>
                <a:spcPct val="97000"/>
              </a:lnSpc>
              <a:spcBef>
                <a:spcPts val="602"/>
              </a:spcBef>
              <a:tabLst/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重新生成输出条目为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</a:t>
            </a:r>
            <a:endParaRPr lang="Segoe UI" altLang="Segoe UI" sz="2000" dirty="0"/>
          </a:p>
          <a:p>
            <a:pPr algn="l" rtl="0" eaLnBrk="0">
              <a:lnSpc>
                <a:spcPct val="14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500" dirty="0"/>
          </a:p>
          <a:p>
            <a:pPr marL="20543" algn="l" rtl="0" eaLnBrk="0">
              <a:lnSpc>
                <a:spcPct val="97000"/>
              </a:lnSpc>
              <a:tabLst/>
            </a:pPr>
            <a:r>
              <a:rPr sz="18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将最终内容总结为简短的版本</a:t>
            </a:r>
            <a:endParaRPr lang="Microsoft YaHei" altLang="Microsoft YaHei" sz="2000" dirty="0"/>
          </a:p>
        </p:txBody>
      </p:sp>
      <p:graphicFrame>
        <p:nvGraphicFramePr>
          <p:cNvPr id="249" name="table 249"/>
          <p:cNvGraphicFramePr>
            <a:graphicFrameLocks noGrp="1"/>
          </p:cNvGraphicFramePr>
          <p:nvPr/>
        </p:nvGraphicFramePr>
        <p:xfrm>
          <a:off x="502856" y="4896548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0307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组合流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水线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0" name="table 250"/>
          <p:cNvGraphicFramePr>
            <a:graphicFrameLocks noGrp="1"/>
          </p:cNvGraphicFramePr>
          <p:nvPr/>
        </p:nvGraphicFramePr>
        <p:xfrm>
          <a:off x="502856" y="560825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91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2173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突破个人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限制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1" name="table 251"/>
          <p:cNvGraphicFramePr>
            <a:graphicFrameLocks noGrp="1"/>
          </p:cNvGraphicFramePr>
          <p:nvPr/>
        </p:nvGraphicFramePr>
        <p:xfrm>
          <a:off x="502856" y="1338008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70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格式要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求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2" name="table 252"/>
          <p:cNvGraphicFramePr>
            <a:graphicFrameLocks noGrp="1"/>
          </p:cNvGraphicFramePr>
          <p:nvPr/>
        </p:nvGraphicFramePr>
        <p:xfrm>
          <a:off x="502856" y="2761424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19776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假装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和限定角色获得场景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3" name="table 253"/>
          <p:cNvGraphicFramePr>
            <a:graphicFrameLocks noGrp="1"/>
          </p:cNvGraphicFramePr>
          <p:nvPr/>
        </p:nvGraphicFramePr>
        <p:xfrm>
          <a:off x="502856" y="3473132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82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1907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重新整理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4" name="table 254"/>
          <p:cNvGraphicFramePr>
            <a:graphicFrameLocks noGrp="1"/>
          </p:cNvGraphicFramePr>
          <p:nvPr/>
        </p:nvGraphicFramePr>
        <p:xfrm>
          <a:off x="502856" y="4184840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08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33908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限定内</a:t>
                      </a: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容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5" name="table 255"/>
          <p:cNvGraphicFramePr>
            <a:graphicFrameLocks noGrp="1"/>
          </p:cNvGraphicFramePr>
          <p:nvPr/>
        </p:nvGraphicFramePr>
        <p:xfrm>
          <a:off x="502856" y="204971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控制回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复数量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6" name="textbox 256"/>
          <p:cNvSpPr/>
          <p:nvPr/>
        </p:nvSpPr>
        <p:spPr>
          <a:xfrm>
            <a:off x="419539" y="388780"/>
            <a:ext cx="3476625" cy="548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66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3500" spc="-11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提示词的七个原</a:t>
            </a:r>
            <a:r>
              <a:rPr sz="3500" spc="-6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则</a:t>
            </a:r>
            <a:endParaRPr lang="Microsoft YaHei" altLang="Microsoft YaHei" sz="3500" dirty="0"/>
          </a:p>
        </p:txBody>
      </p:sp>
      <p:sp>
        <p:nvSpPr>
          <p:cNvPr id="257" name="path"/>
          <p:cNvSpPr/>
          <p:nvPr/>
        </p:nvSpPr>
        <p:spPr>
          <a:xfrm>
            <a:off x="6174930" y="4896548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8" name="path"/>
          <p:cNvSpPr/>
          <p:nvPr/>
        </p:nvSpPr>
        <p:spPr>
          <a:xfrm>
            <a:off x="6174930" y="5608256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9" name="path"/>
          <p:cNvSpPr/>
          <p:nvPr/>
        </p:nvSpPr>
        <p:spPr>
          <a:xfrm>
            <a:off x="6174930" y="1338008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0" name="path"/>
          <p:cNvSpPr/>
          <p:nvPr/>
        </p:nvSpPr>
        <p:spPr>
          <a:xfrm>
            <a:off x="6174930" y="2761424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1" name="path"/>
          <p:cNvSpPr/>
          <p:nvPr/>
        </p:nvSpPr>
        <p:spPr>
          <a:xfrm>
            <a:off x="6174930" y="3473132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2" name="path"/>
          <p:cNvSpPr/>
          <p:nvPr/>
        </p:nvSpPr>
        <p:spPr>
          <a:xfrm>
            <a:off x="6174930" y="4184840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3" name="path"/>
          <p:cNvSpPr/>
          <p:nvPr/>
        </p:nvSpPr>
        <p:spPr>
          <a:xfrm>
            <a:off x="6174930" y="2049716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4" name="path"/>
          <p:cNvSpPr/>
          <p:nvPr/>
        </p:nvSpPr>
        <p:spPr>
          <a:xfrm>
            <a:off x="502856" y="489654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5" name="path"/>
          <p:cNvSpPr/>
          <p:nvPr/>
        </p:nvSpPr>
        <p:spPr>
          <a:xfrm>
            <a:off x="502856" y="543883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6" name="path"/>
          <p:cNvSpPr/>
          <p:nvPr/>
        </p:nvSpPr>
        <p:spPr>
          <a:xfrm>
            <a:off x="502856" y="5608256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7" name="path"/>
          <p:cNvSpPr/>
          <p:nvPr/>
        </p:nvSpPr>
        <p:spPr>
          <a:xfrm>
            <a:off x="502856" y="401542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8" name="path"/>
          <p:cNvSpPr/>
          <p:nvPr/>
        </p:nvSpPr>
        <p:spPr>
          <a:xfrm>
            <a:off x="502856" y="418484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9" name="path"/>
          <p:cNvSpPr/>
          <p:nvPr/>
        </p:nvSpPr>
        <p:spPr>
          <a:xfrm>
            <a:off x="502856" y="472713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0" name="path"/>
          <p:cNvSpPr/>
          <p:nvPr/>
        </p:nvSpPr>
        <p:spPr>
          <a:xfrm>
            <a:off x="502856" y="615054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1" name="path"/>
          <p:cNvSpPr/>
          <p:nvPr/>
        </p:nvSpPr>
        <p:spPr>
          <a:xfrm>
            <a:off x="502856" y="133800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2" name="path"/>
          <p:cNvSpPr/>
          <p:nvPr/>
        </p:nvSpPr>
        <p:spPr>
          <a:xfrm>
            <a:off x="502856" y="188029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3" name="path"/>
          <p:cNvSpPr/>
          <p:nvPr/>
        </p:nvSpPr>
        <p:spPr>
          <a:xfrm>
            <a:off x="502856" y="276142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4" name="path"/>
          <p:cNvSpPr/>
          <p:nvPr/>
        </p:nvSpPr>
        <p:spPr>
          <a:xfrm>
            <a:off x="502856" y="330371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5" name="path"/>
          <p:cNvSpPr/>
          <p:nvPr/>
        </p:nvSpPr>
        <p:spPr>
          <a:xfrm>
            <a:off x="502856" y="347313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6" name="path"/>
          <p:cNvSpPr/>
          <p:nvPr/>
        </p:nvSpPr>
        <p:spPr>
          <a:xfrm>
            <a:off x="502856" y="204971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7" name="path"/>
          <p:cNvSpPr/>
          <p:nvPr/>
        </p:nvSpPr>
        <p:spPr>
          <a:xfrm>
            <a:off x="502856" y="259200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278"/>
          <p:cNvSpPr/>
          <p:nvPr/>
        </p:nvSpPr>
        <p:spPr>
          <a:xfrm>
            <a:off x="6771847" y="1422305"/>
            <a:ext cx="4619625" cy="2743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24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示例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2400" dirty="0"/>
          </a:p>
          <a:p>
            <a:pPr algn="l" rtl="0" eaLnBrk="0">
              <a:lnSpc>
                <a:spcPct val="136000"/>
              </a:lnSpc>
              <a:tabLst/>
            </a:pPr>
            <a:endParaRPr lang="Arial" altLang="Arial" sz="1000" dirty="0"/>
          </a:p>
          <a:p>
            <a:pPr marL="20543" algn="l" rtl="0" eaLnBrk="0">
              <a:lnSpc>
                <a:spcPct val="98000"/>
              </a:lnSpc>
              <a:spcBef>
                <a:spcPts val="610"/>
              </a:spcBef>
              <a:tabLst/>
            </a:pPr>
            <a:r>
              <a:rPr sz="18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关于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有哪些相关概念和领域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要研究</a:t>
            </a:r>
            <a:endParaRPr lang="Microsoft YaHei" altLang="Microsoft YaHei" sz="2000" dirty="0"/>
          </a:p>
          <a:p>
            <a:pPr algn="l" rtl="0" eaLnBrk="0">
              <a:lnSpc>
                <a:spcPct val="142000"/>
              </a:lnSpc>
              <a:tabLst/>
            </a:pPr>
            <a:endParaRPr lang="Arial" altLang="Arial" sz="1000" dirty="0"/>
          </a:p>
          <a:p>
            <a:pPr marL="20559" algn="l" rtl="0" eaLnBrk="0">
              <a:lnSpc>
                <a:spcPct val="98000"/>
              </a:lnSpc>
              <a:spcBef>
                <a:spcPts val="601"/>
              </a:spcBef>
              <a:tabLst/>
            </a:pPr>
            <a:r>
              <a:rPr sz="18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生成和 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相关的领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域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和概念</a:t>
            </a:r>
            <a:endParaRPr lang="Microsoft YaHei" altLang="Microsoft YaHei" sz="20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marL="20543" algn="l" rtl="0" eaLnBrk="0">
              <a:lnSpc>
                <a:spcPct val="98000"/>
              </a:lnSpc>
              <a:spcBef>
                <a:spcPts val="602"/>
              </a:spcBef>
              <a:tabLst/>
            </a:pPr>
            <a:r>
              <a:rPr sz="18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对于给定内容 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我相关的</a:t>
            </a:r>
            <a:endParaRPr lang="Microsoft YaHei" altLang="Microsoft YaHei" sz="20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500" dirty="0"/>
          </a:p>
          <a:p>
            <a:pPr marL="20543" algn="l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180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2000" spc="-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关于 </a:t>
            </a:r>
            <a:r>
              <a:rPr sz="2000" spc="-8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 </a:t>
            </a:r>
            <a:r>
              <a:rPr sz="2000" spc="-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由浅入深的推荐步骤</a:t>
            </a:r>
            <a:r>
              <a:rPr sz="2000" spc="-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…</a:t>
            </a:r>
            <a:endParaRPr lang="Segoe UI" altLang="Segoe UI" sz="2000" dirty="0"/>
          </a:p>
        </p:txBody>
      </p:sp>
      <p:graphicFrame>
        <p:nvGraphicFramePr>
          <p:cNvPr id="279" name="table 279"/>
          <p:cNvGraphicFramePr>
            <a:graphicFrameLocks noGrp="1"/>
          </p:cNvGraphicFramePr>
          <p:nvPr/>
        </p:nvGraphicFramePr>
        <p:xfrm>
          <a:off x="502856" y="4896548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2707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组合流水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线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table 280"/>
          <p:cNvGraphicFramePr>
            <a:graphicFrameLocks noGrp="1"/>
          </p:cNvGraphicFramePr>
          <p:nvPr/>
        </p:nvGraphicFramePr>
        <p:xfrm>
          <a:off x="502856" y="560825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91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1373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突破个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人限制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1" name="table 281"/>
          <p:cNvGraphicFramePr>
            <a:graphicFrameLocks noGrp="1"/>
          </p:cNvGraphicFramePr>
          <p:nvPr/>
        </p:nvGraphicFramePr>
        <p:xfrm>
          <a:off x="502856" y="1338008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70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格式要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求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2" name="table 282"/>
          <p:cNvGraphicFramePr>
            <a:graphicFrameLocks noGrp="1"/>
          </p:cNvGraphicFramePr>
          <p:nvPr/>
        </p:nvGraphicFramePr>
        <p:xfrm>
          <a:off x="502856" y="2761424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19776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假装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和限定角色获得场景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3" name="table 283"/>
          <p:cNvGraphicFramePr>
            <a:graphicFrameLocks noGrp="1"/>
          </p:cNvGraphicFramePr>
          <p:nvPr/>
        </p:nvGraphicFramePr>
        <p:xfrm>
          <a:off x="502856" y="3473132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82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1907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重新整理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数据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4" name="table 284"/>
          <p:cNvGraphicFramePr>
            <a:graphicFrameLocks noGrp="1"/>
          </p:cNvGraphicFramePr>
          <p:nvPr/>
        </p:nvGraphicFramePr>
        <p:xfrm>
          <a:off x="502856" y="4184840"/>
          <a:ext cx="5791200" cy="65151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08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33908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1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限定内</a:t>
                      </a: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容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5" name="table 285"/>
          <p:cNvGraphicFramePr>
            <a:graphicFrameLocks noGrp="1"/>
          </p:cNvGraphicFramePr>
          <p:nvPr/>
        </p:nvGraphicFramePr>
        <p:xfrm>
          <a:off x="502856" y="2049716"/>
          <a:ext cx="5791200" cy="651509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2084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1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控制回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复数量</a:t>
                      </a:r>
                      <a:endParaRPr lang="Microsoft YaHei" altLang="Microsoft YaHei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B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6" name="textbox 286"/>
          <p:cNvSpPr/>
          <p:nvPr/>
        </p:nvSpPr>
        <p:spPr>
          <a:xfrm>
            <a:off x="419539" y="388780"/>
            <a:ext cx="3476625" cy="548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66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3500" spc="-11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提示词的七个原</a:t>
            </a:r>
            <a:r>
              <a:rPr sz="3500" spc="-6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则</a:t>
            </a:r>
            <a:endParaRPr lang="Microsoft YaHei" altLang="Microsoft YaHei" sz="3500" dirty="0"/>
          </a:p>
        </p:txBody>
      </p:sp>
      <p:sp>
        <p:nvSpPr>
          <p:cNvPr id="287" name="path"/>
          <p:cNvSpPr/>
          <p:nvPr/>
        </p:nvSpPr>
        <p:spPr>
          <a:xfrm>
            <a:off x="6174930" y="4896548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8" name="path"/>
          <p:cNvSpPr/>
          <p:nvPr/>
        </p:nvSpPr>
        <p:spPr>
          <a:xfrm>
            <a:off x="6174930" y="5608256"/>
            <a:ext cx="119252" cy="661543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9" name="path"/>
          <p:cNvSpPr/>
          <p:nvPr/>
        </p:nvSpPr>
        <p:spPr>
          <a:xfrm>
            <a:off x="6174930" y="1338008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0" name="path"/>
          <p:cNvSpPr/>
          <p:nvPr/>
        </p:nvSpPr>
        <p:spPr>
          <a:xfrm>
            <a:off x="6174930" y="2761424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1" name="path"/>
          <p:cNvSpPr/>
          <p:nvPr/>
        </p:nvSpPr>
        <p:spPr>
          <a:xfrm>
            <a:off x="6174930" y="3473132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2" name="path"/>
          <p:cNvSpPr/>
          <p:nvPr/>
        </p:nvSpPr>
        <p:spPr>
          <a:xfrm>
            <a:off x="6174930" y="4184840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3" name="path"/>
          <p:cNvSpPr/>
          <p:nvPr/>
        </p:nvSpPr>
        <p:spPr>
          <a:xfrm>
            <a:off x="6174930" y="2049716"/>
            <a:ext cx="119252" cy="661542"/>
          </a:xfrm>
          <a:custGeom>
            <a:avLst/>
            <a:gdLst/>
            <a:ahLst/>
            <a:cxnLst/>
            <a:rect l="0" t="0" r="0" b="0"/>
            <a:pathLst>
              <a:path w="187" h="1041">
                <a:moveTo>
                  <a:pt x="8" y="8"/>
                </a:moveTo>
                <a:cubicBezTo>
                  <a:pt x="102" y="8"/>
                  <a:pt x="179" y="84"/>
                  <a:pt x="179" y="179"/>
                </a:cubicBezTo>
                <a:moveTo>
                  <a:pt x="179" y="862"/>
                </a:moveTo>
                <a:cubicBezTo>
                  <a:pt x="179" y="956"/>
                  <a:pt x="102" y="1033"/>
                  <a:pt x="8" y="1033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4" name="path"/>
          <p:cNvSpPr/>
          <p:nvPr/>
        </p:nvSpPr>
        <p:spPr>
          <a:xfrm>
            <a:off x="502856" y="489654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5" name="path"/>
          <p:cNvSpPr/>
          <p:nvPr/>
        </p:nvSpPr>
        <p:spPr>
          <a:xfrm>
            <a:off x="502856" y="5438838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6" name="path"/>
          <p:cNvSpPr/>
          <p:nvPr/>
        </p:nvSpPr>
        <p:spPr>
          <a:xfrm>
            <a:off x="502856" y="5608256"/>
            <a:ext cx="119252" cy="119253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7" name="path"/>
          <p:cNvSpPr/>
          <p:nvPr/>
        </p:nvSpPr>
        <p:spPr>
          <a:xfrm>
            <a:off x="502856" y="401542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8" name="path"/>
          <p:cNvSpPr/>
          <p:nvPr/>
        </p:nvSpPr>
        <p:spPr>
          <a:xfrm>
            <a:off x="502856" y="418484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9" name="path"/>
          <p:cNvSpPr/>
          <p:nvPr/>
        </p:nvSpPr>
        <p:spPr>
          <a:xfrm>
            <a:off x="502856" y="4727130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0" name="path"/>
          <p:cNvSpPr/>
          <p:nvPr/>
        </p:nvSpPr>
        <p:spPr>
          <a:xfrm>
            <a:off x="502856" y="615054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1" name="path"/>
          <p:cNvSpPr/>
          <p:nvPr/>
        </p:nvSpPr>
        <p:spPr>
          <a:xfrm>
            <a:off x="502856" y="133800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2" name="path"/>
          <p:cNvSpPr/>
          <p:nvPr/>
        </p:nvSpPr>
        <p:spPr>
          <a:xfrm>
            <a:off x="502856" y="1880298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3" name="path"/>
          <p:cNvSpPr/>
          <p:nvPr/>
        </p:nvSpPr>
        <p:spPr>
          <a:xfrm>
            <a:off x="502856" y="276142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4" name="path"/>
          <p:cNvSpPr/>
          <p:nvPr/>
        </p:nvSpPr>
        <p:spPr>
          <a:xfrm>
            <a:off x="502856" y="3303714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5" name="path"/>
          <p:cNvSpPr/>
          <p:nvPr/>
        </p:nvSpPr>
        <p:spPr>
          <a:xfrm>
            <a:off x="502856" y="3473132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6" name="path"/>
          <p:cNvSpPr/>
          <p:nvPr/>
        </p:nvSpPr>
        <p:spPr>
          <a:xfrm>
            <a:off x="502856" y="204971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8" y="179"/>
                </a:moveTo>
                <a:cubicBezTo>
                  <a:pt x="8" y="84"/>
                  <a:pt x="84" y="8"/>
                  <a:pt x="179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7" name="path"/>
          <p:cNvSpPr/>
          <p:nvPr/>
        </p:nvSpPr>
        <p:spPr>
          <a:xfrm>
            <a:off x="502856" y="2592006"/>
            <a:ext cx="119252" cy="119252"/>
          </a:xfrm>
          <a:custGeom>
            <a:avLst/>
            <a:gdLst/>
            <a:ahLst/>
            <a:cxnLst/>
            <a:rect l="0" t="0" r="0" b="0"/>
            <a:pathLst>
              <a:path w="187" h="187">
                <a:moveTo>
                  <a:pt x="179" y="179"/>
                </a:moveTo>
                <a:cubicBezTo>
                  <a:pt x="84" y="179"/>
                  <a:pt x="8" y="102"/>
                  <a:pt x="8" y="8"/>
                </a:cubicBezTo>
              </a:path>
            </a:pathLst>
          </a:custGeom>
          <a:noFill/>
          <a:ln w="1079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82396" y="1331976"/>
            <a:ext cx="9168384" cy="4818888"/>
          </a:xfrm>
          <a:prstGeom prst="rect">
            <a:avLst/>
          </a:prstGeom>
        </p:spPr>
      </p:pic>
      <p:sp>
        <p:nvSpPr>
          <p:cNvPr id="57" name="path"/>
          <p:cNvSpPr/>
          <p:nvPr/>
        </p:nvSpPr>
        <p:spPr>
          <a:xfrm>
            <a:off x="9597037" y="2941979"/>
            <a:ext cx="472383" cy="790779"/>
          </a:xfrm>
          <a:custGeom>
            <a:avLst/>
            <a:gdLst/>
            <a:ahLst/>
            <a:cxnLst/>
            <a:rect l="0" t="0" r="0" b="0"/>
            <a:pathLst>
              <a:path w="743" h="1245">
                <a:moveTo>
                  <a:pt x="730" y="1237"/>
                </a:moveTo>
                <a:lnTo>
                  <a:pt x="12" y="7"/>
                </a:lnTo>
              </a:path>
            </a:pathLst>
          </a:custGeom>
          <a:noFill/>
          <a:ln w="19050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" name="path"/>
          <p:cNvSpPr/>
          <p:nvPr/>
        </p:nvSpPr>
        <p:spPr>
          <a:xfrm>
            <a:off x="5489194" y="1558798"/>
            <a:ext cx="4124451" cy="3274059"/>
          </a:xfrm>
          <a:custGeom>
            <a:avLst/>
            <a:gdLst/>
            <a:ahLst/>
            <a:cxnLst/>
            <a:rect l="0" t="0" r="0" b="0"/>
            <a:pathLst>
              <a:path w="6495" h="5155">
                <a:moveTo>
                  <a:pt x="10" y="5145"/>
                </a:moveTo>
                <a:lnTo>
                  <a:pt x="6485" y="5145"/>
                </a:lnTo>
                <a:lnTo>
                  <a:pt x="6485" y="10"/>
                </a:lnTo>
                <a:lnTo>
                  <a:pt x="10" y="10"/>
                </a:lnTo>
                <a:lnTo>
                  <a:pt x="10" y="5145"/>
                </a:lnTo>
                <a:close/>
              </a:path>
            </a:pathLst>
          </a:custGeom>
          <a:noFill/>
          <a:ln w="12700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" name="textbox 59"/>
          <p:cNvSpPr/>
          <p:nvPr/>
        </p:nvSpPr>
        <p:spPr>
          <a:xfrm>
            <a:off x="449111" y="388780"/>
            <a:ext cx="6443979" cy="507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89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tabLst/>
            </a:pP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已经激活</a:t>
            </a: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3500" b="1" spc="-18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ID</a:t>
            </a:r>
            <a:r>
              <a:rPr sz="3500" b="1" spc="-14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E</a:t>
            </a:r>
            <a:r>
              <a:rPr sz="3500" spc="-18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窗口</a:t>
            </a:r>
            <a:endParaRPr lang="Microsoft YaHei" altLang="Microsoft YaHei" sz="3500" dirty="0"/>
          </a:p>
        </p:txBody>
      </p:sp>
      <p:graphicFrame>
        <p:nvGraphicFramePr>
          <p:cNvPr id="60" name="table 60"/>
          <p:cNvGraphicFramePr>
            <a:graphicFrameLocks noGrp="1"/>
          </p:cNvGraphicFramePr>
          <p:nvPr/>
        </p:nvGraphicFramePr>
        <p:xfrm>
          <a:off x="10348341" y="3615309"/>
          <a:ext cx="1798955" cy="549910"/>
        </p:xfrm>
        <a:graphic>
          <a:graphicData uri="http://schemas.openxmlformats.org/drawingml/2006/table">
            <a:tbl>
              <a:tblPr/>
              <a:tblGrid>
                <a:gridCol w="179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99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  <a:tabLst/>
                      </a:pPr>
                      <a:endParaRPr lang="Arial" altLang="Arial" sz="200" dirty="0"/>
                    </a:p>
                    <a:p>
                      <a:pPr marL="193649" indent="5639" algn="l" rtl="0" eaLnBrk="0">
                        <a:lnSpc>
                          <a:spcPct val="93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200" spc="0" dirty="0">
                          <a:solidFill>
                            <a:srgbClr val="0078D7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Copilot</a:t>
                      </a:r>
                      <a:r>
                        <a:rPr sz="1200" spc="-10" dirty="0">
                          <a:solidFill>
                            <a:srgbClr val="0078D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的所有提</a:t>
                      </a:r>
                      <a:r>
                        <a:rPr sz="1200" spc="0" dirty="0">
                          <a:solidFill>
                            <a:srgbClr val="0078D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示信    </a:t>
                      </a:r>
                      <a:r>
                        <a:rPr sz="1200" spc="-10" dirty="0">
                          <a:solidFill>
                            <a:srgbClr val="0078D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息面板，通</a:t>
                      </a:r>
                      <a:r>
                        <a:rPr sz="1200" spc="0" dirty="0">
                          <a:solidFill>
                            <a:srgbClr val="0078D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过 </a:t>
                      </a:r>
                      <a:r>
                        <a:rPr sz="1200" spc="0" dirty="0">
                          <a:solidFill>
                            <a:srgbClr val="0078D7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Ctl &amp;       Enter</a:t>
                      </a:r>
                      <a:r>
                        <a:rPr sz="1200" spc="-10" dirty="0">
                          <a:solidFill>
                            <a:srgbClr val="0078D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快</a:t>
                      </a:r>
                      <a:r>
                        <a:rPr sz="1200" spc="0" dirty="0">
                          <a:solidFill>
                            <a:srgbClr val="0078D7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捷键打开</a:t>
                      </a:r>
                      <a:endParaRPr lang="Microsoft YaHei" altLang="Microsoft YaHei" sz="12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rect"/>
          <p:cNvSpPr/>
          <p:nvPr/>
        </p:nvSpPr>
        <p:spPr>
          <a:xfrm>
            <a:off x="10061081" y="3715131"/>
            <a:ext cx="278355" cy="2235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table 62"/>
          <p:cNvGraphicFramePr>
            <a:graphicFrameLocks noGrp="1"/>
          </p:cNvGraphicFramePr>
          <p:nvPr/>
        </p:nvGraphicFramePr>
        <p:xfrm>
          <a:off x="2496947" y="1656079"/>
          <a:ext cx="7197723" cy="3339460"/>
        </p:xfrm>
        <a:graphic>
          <a:graphicData uri="http://schemas.openxmlformats.org/drawingml/2006/table">
            <a:tbl>
              <a:tblPr/>
              <a:tblGrid>
                <a:gridCol w="2631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3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99515" algn="l" rtl="0" eaLnBrk="0">
                        <a:lnSpc>
                          <a:spcPts val="2055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快捷</a:t>
                      </a:r>
                      <a:r>
                        <a:rPr sz="17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键</a:t>
                      </a:r>
                      <a:endParaRPr lang="Microsoft YaHei" altLang="Microsoft YaHe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95943" algn="l" rtl="0" eaLnBrk="0">
                        <a:lnSpc>
                          <a:spcPts val="2061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功</a:t>
                      </a:r>
                      <a:r>
                        <a:rPr sz="17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能</a:t>
                      </a:r>
                      <a:endParaRPr lang="Microsoft YaHei" altLang="Microsoft YaHe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2651" algn="l" rtl="0" eaLnBrk="0">
                        <a:lnSpc>
                          <a:spcPct val="83000"/>
                        </a:lnSpc>
                        <a:tabLst/>
                      </a:pPr>
                      <a:r>
                        <a:rPr sz="17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Tab</a:t>
                      </a:r>
                      <a:endParaRPr lang="Segoe UI" altLang="Segoe U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96167" algn="l" rtl="0" eaLnBrk="0">
                        <a:lnSpc>
                          <a:spcPts val="2051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接受当前建</a:t>
                      </a:r>
                      <a:r>
                        <a:rPr sz="17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议</a:t>
                      </a:r>
                      <a:endParaRPr lang="Microsoft YaHei" altLang="Microsoft YaHe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118781" algn="l" rtl="0" eaLnBrk="0">
                        <a:lnSpc>
                          <a:spcPct val="81000"/>
                        </a:lnSpc>
                        <a:tabLst/>
                      </a:pPr>
                      <a:r>
                        <a:rPr sz="17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Esc</a:t>
                      </a:r>
                      <a:endParaRPr lang="Segoe UI" altLang="Segoe U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95719" algn="l" rtl="0" eaLnBrk="0">
                        <a:lnSpc>
                          <a:spcPts val="2058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取消当前行的</a:t>
                      </a:r>
                      <a:r>
                        <a:rPr sz="17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建</a:t>
                      </a:r>
                      <a:r>
                        <a:rPr sz="1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议</a:t>
                      </a:r>
                      <a:endParaRPr lang="Microsoft YaHei" altLang="Microsoft YaHe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0635" algn="l" rtl="0" eaLnBrk="0">
                        <a:lnSpc>
                          <a:spcPct val="8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Alt</a:t>
                      </a:r>
                      <a:r>
                        <a:rPr sz="17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+ </a:t>
                      </a:r>
                      <a:r>
                        <a:rPr sz="17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]</a:t>
                      </a:r>
                      <a:endParaRPr lang="Segoe UI" altLang="Segoe U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96167" algn="l" rtl="0" eaLnBrk="0">
                        <a:lnSpc>
                          <a:spcPts val="2058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展示下一个建</a:t>
                      </a:r>
                      <a:r>
                        <a:rPr sz="17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议</a:t>
                      </a:r>
                      <a:endParaRPr lang="Microsoft YaHei" altLang="Microsoft YaHe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0635" algn="l" rtl="0" eaLnBrk="0">
                        <a:lnSpc>
                          <a:spcPct val="89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Alt</a:t>
                      </a:r>
                      <a:r>
                        <a:rPr sz="17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+ </a:t>
                      </a:r>
                      <a:r>
                        <a:rPr sz="17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[</a:t>
                      </a:r>
                      <a:endParaRPr lang="Segoe UI" altLang="Segoe U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96167" algn="l" rtl="0" eaLnBrk="0">
                        <a:lnSpc>
                          <a:spcPts val="2058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展示上一条建</a:t>
                      </a:r>
                      <a:r>
                        <a:rPr sz="17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议</a:t>
                      </a:r>
                      <a:endParaRPr lang="Microsoft YaHei" altLang="Microsoft YaHe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0635" algn="l" rtl="0" eaLnBrk="0">
                        <a:lnSpc>
                          <a:spcPct val="92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Alt</a:t>
                      </a:r>
                      <a:r>
                        <a:rPr sz="17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+ </a:t>
                      </a:r>
                      <a:r>
                        <a:rPr sz="17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\</a:t>
                      </a:r>
                      <a:endParaRPr lang="Segoe UI" altLang="Segoe U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95271" algn="l" rtl="0" eaLnBrk="0">
                        <a:lnSpc>
                          <a:spcPts val="2055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触发当前行的建</a:t>
                      </a:r>
                      <a:r>
                        <a:rPr sz="1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议</a:t>
                      </a:r>
                      <a:endParaRPr lang="Microsoft YaHei" altLang="Microsoft YaHe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6247" algn="l" rtl="0" eaLnBrk="0">
                        <a:lnSpc>
                          <a:spcPts val="2065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Ctl</a:t>
                      </a:r>
                      <a:r>
                        <a:rPr sz="17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+</a:t>
                      </a:r>
                      <a:r>
                        <a:rPr sz="17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Enter</a:t>
                      </a:r>
                      <a:endParaRPr lang="Segoe UI" altLang="Segoe U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95275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打开</a:t>
                      </a: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GitHub</a:t>
                      </a:r>
                      <a:r>
                        <a:rPr sz="170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Copilot</a:t>
                      </a:r>
                      <a:r>
                        <a:rPr sz="170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建议面</a:t>
                      </a:r>
                      <a:r>
                        <a:rPr sz="170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板</a:t>
                      </a:r>
                      <a:endParaRPr lang="Microsoft YaHei" altLang="Microsoft YaHe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6247" algn="l" rtl="0" eaLnBrk="0">
                        <a:lnSpc>
                          <a:spcPts val="2086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Ctl</a:t>
                      </a:r>
                      <a:r>
                        <a:rPr sz="17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+</a:t>
                      </a:r>
                      <a:r>
                        <a:rPr sz="17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Shift</a:t>
                      </a:r>
                      <a:r>
                        <a:rPr sz="17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+</a:t>
                      </a:r>
                      <a:r>
                        <a:rPr sz="17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P</a:t>
                      </a:r>
                      <a:endParaRPr lang="Segoe UI" altLang="Segoe U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00658" algn="l" rtl="0" eaLnBrk="0">
                        <a:lnSpc>
                          <a:spcPct val="93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GitHub</a:t>
                      </a:r>
                      <a:r>
                        <a:rPr sz="170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Copilot</a:t>
                      </a:r>
                      <a:r>
                        <a:rPr sz="170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指令命令选</a:t>
                      </a:r>
                      <a:r>
                        <a:rPr sz="17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择</a:t>
                      </a:r>
                      <a:endParaRPr lang="Microsoft YaHei" altLang="Microsoft YaHe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1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6247" algn="l" rtl="0" eaLnBrk="0">
                        <a:lnSpc>
                          <a:spcPts val="2086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Ctl</a:t>
                      </a:r>
                      <a:r>
                        <a:rPr sz="17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+</a:t>
                      </a:r>
                      <a:r>
                        <a:rPr sz="17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Shift</a:t>
                      </a:r>
                      <a:r>
                        <a:rPr sz="17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+</a:t>
                      </a:r>
                      <a:r>
                        <a:rPr sz="17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i</a:t>
                      </a:r>
                      <a:endParaRPr lang="Segoe UI" altLang="Segoe U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06715" algn="l" rtl="0" eaLnBrk="0">
                        <a:lnSpc>
                          <a:spcPct val="9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向</a:t>
                      </a: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GitHub</a:t>
                      </a:r>
                      <a:r>
                        <a:rPr sz="170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Copilot</a:t>
                      </a:r>
                      <a:r>
                        <a:rPr sz="170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 </a:t>
                      </a:r>
                      <a:r>
                        <a:rPr sz="1700" b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egoe UI"/>
                          <a:ea typeface="Segoe UI"/>
                          <a:cs typeface="Segoe UI"/>
                        </a:rPr>
                        <a:t>Chat</a:t>
                      </a:r>
                      <a:r>
                        <a:rPr sz="170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提</a:t>
                      </a:r>
                      <a:r>
                        <a:rPr sz="170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问</a:t>
                      </a:r>
                      <a:endParaRPr lang="Microsoft YaHei" altLang="Microsoft YaHei" sz="17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3" name="textbox 63"/>
          <p:cNvSpPr/>
          <p:nvPr/>
        </p:nvSpPr>
        <p:spPr>
          <a:xfrm>
            <a:off x="423084" y="372202"/>
            <a:ext cx="7514590" cy="523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90000"/>
              </a:lnSpc>
              <a:spcBef>
                <a:spcPts val="1"/>
              </a:spcBef>
              <a:tabLst/>
            </a:pPr>
            <a:r>
              <a:rPr sz="3500" b="1" spc="-16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3500" spc="-16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6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Copilot</a:t>
            </a:r>
            <a:r>
              <a:rPr sz="3500" spc="-16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快捷键汇总  (</a:t>
            </a:r>
            <a:r>
              <a:rPr sz="3500" b="1" spc="-16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Window</a:t>
            </a:r>
            <a:r>
              <a:rPr sz="3500" b="1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s</a:t>
            </a:r>
            <a:r>
              <a:rPr sz="3500" spc="-16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</a:t>
            </a:r>
            <a:endParaRPr lang="Microsoft YaHei" altLang="Microsoft YaHei" sz="3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ath 120"/>
          <p:cNvSpPr/>
          <p:nvPr/>
        </p:nvSpPr>
        <p:spPr>
          <a:xfrm>
            <a:off x="4586342" y="3642125"/>
            <a:ext cx="2900307" cy="2464272"/>
          </a:xfrm>
          <a:custGeom>
            <a:avLst/>
            <a:gdLst/>
            <a:ahLst/>
            <a:cxnLst/>
            <a:rect l="0" t="0" r="0" b="0"/>
            <a:pathLst>
              <a:path w="6089" h="5174">
                <a:moveTo>
                  <a:pt x="4728" y="4679"/>
                </a:moveTo>
                <a:lnTo>
                  <a:pt x="5520" y="4679"/>
                </a:lnTo>
                <a:lnTo>
                  <a:pt x="5520" y="4852"/>
                </a:lnTo>
                <a:lnTo>
                  <a:pt x="4728" y="4852"/>
                </a:lnTo>
                <a:lnTo>
                  <a:pt x="4728" y="4679"/>
                </a:lnTo>
                <a:close/>
                <a:moveTo>
                  <a:pt x="3737" y="4679"/>
                </a:moveTo>
                <a:lnTo>
                  <a:pt x="4554" y="4679"/>
                </a:lnTo>
                <a:lnTo>
                  <a:pt x="4554" y="4852"/>
                </a:lnTo>
                <a:lnTo>
                  <a:pt x="3737" y="4852"/>
                </a:lnTo>
                <a:lnTo>
                  <a:pt x="3737" y="4679"/>
                </a:lnTo>
                <a:close/>
                <a:moveTo>
                  <a:pt x="2302" y="4679"/>
                </a:moveTo>
                <a:lnTo>
                  <a:pt x="3094" y="4679"/>
                </a:lnTo>
                <a:lnTo>
                  <a:pt x="3094" y="4852"/>
                </a:lnTo>
                <a:lnTo>
                  <a:pt x="2302" y="4852"/>
                </a:lnTo>
                <a:lnTo>
                  <a:pt x="2302" y="4679"/>
                </a:lnTo>
                <a:close/>
                <a:moveTo>
                  <a:pt x="3515" y="4530"/>
                </a:moveTo>
                <a:lnTo>
                  <a:pt x="3515" y="5001"/>
                </a:lnTo>
                <a:lnTo>
                  <a:pt x="5768" y="5001"/>
                </a:lnTo>
                <a:lnTo>
                  <a:pt x="5768" y="4530"/>
                </a:lnTo>
                <a:lnTo>
                  <a:pt x="3515" y="4530"/>
                </a:lnTo>
                <a:close/>
                <a:moveTo>
                  <a:pt x="2054" y="4530"/>
                </a:moveTo>
                <a:lnTo>
                  <a:pt x="2054" y="5001"/>
                </a:lnTo>
                <a:lnTo>
                  <a:pt x="3341" y="5001"/>
                </a:lnTo>
                <a:lnTo>
                  <a:pt x="3341" y="4530"/>
                </a:lnTo>
                <a:lnTo>
                  <a:pt x="2054" y="4530"/>
                </a:lnTo>
                <a:close/>
                <a:moveTo>
                  <a:pt x="5198" y="3961"/>
                </a:moveTo>
                <a:lnTo>
                  <a:pt x="5520" y="3961"/>
                </a:lnTo>
                <a:lnTo>
                  <a:pt x="5520" y="4109"/>
                </a:lnTo>
                <a:lnTo>
                  <a:pt x="5198" y="4109"/>
                </a:lnTo>
                <a:lnTo>
                  <a:pt x="5198" y="3961"/>
                </a:lnTo>
                <a:close/>
                <a:moveTo>
                  <a:pt x="4728" y="3961"/>
                </a:moveTo>
                <a:lnTo>
                  <a:pt x="5050" y="3961"/>
                </a:lnTo>
                <a:lnTo>
                  <a:pt x="5050" y="4109"/>
                </a:lnTo>
                <a:lnTo>
                  <a:pt x="4728" y="4109"/>
                </a:lnTo>
                <a:lnTo>
                  <a:pt x="4728" y="3961"/>
                </a:lnTo>
                <a:close/>
                <a:moveTo>
                  <a:pt x="4233" y="3961"/>
                </a:moveTo>
                <a:lnTo>
                  <a:pt x="4554" y="3961"/>
                </a:lnTo>
                <a:lnTo>
                  <a:pt x="4554" y="4109"/>
                </a:lnTo>
                <a:lnTo>
                  <a:pt x="4233" y="4109"/>
                </a:lnTo>
                <a:lnTo>
                  <a:pt x="4233" y="3961"/>
                </a:lnTo>
                <a:close/>
                <a:moveTo>
                  <a:pt x="3737" y="3961"/>
                </a:moveTo>
                <a:lnTo>
                  <a:pt x="4059" y="3961"/>
                </a:lnTo>
                <a:lnTo>
                  <a:pt x="4059" y="4109"/>
                </a:lnTo>
                <a:lnTo>
                  <a:pt x="3737" y="4109"/>
                </a:lnTo>
                <a:lnTo>
                  <a:pt x="3737" y="3961"/>
                </a:lnTo>
                <a:close/>
                <a:moveTo>
                  <a:pt x="2772" y="3961"/>
                </a:moveTo>
                <a:lnTo>
                  <a:pt x="3094" y="3961"/>
                </a:lnTo>
                <a:lnTo>
                  <a:pt x="3094" y="4109"/>
                </a:lnTo>
                <a:lnTo>
                  <a:pt x="2772" y="4109"/>
                </a:lnTo>
                <a:lnTo>
                  <a:pt x="2772" y="3961"/>
                </a:lnTo>
                <a:close/>
                <a:moveTo>
                  <a:pt x="2302" y="3961"/>
                </a:moveTo>
                <a:lnTo>
                  <a:pt x="2623" y="3961"/>
                </a:lnTo>
                <a:lnTo>
                  <a:pt x="2623" y="4109"/>
                </a:lnTo>
                <a:lnTo>
                  <a:pt x="2302" y="4109"/>
                </a:lnTo>
                <a:lnTo>
                  <a:pt x="2302" y="3961"/>
                </a:lnTo>
                <a:close/>
                <a:moveTo>
                  <a:pt x="2772" y="3639"/>
                </a:moveTo>
                <a:lnTo>
                  <a:pt x="3094" y="3639"/>
                </a:lnTo>
                <a:lnTo>
                  <a:pt x="3094" y="3787"/>
                </a:lnTo>
                <a:lnTo>
                  <a:pt x="2772" y="3787"/>
                </a:lnTo>
                <a:lnTo>
                  <a:pt x="2772" y="3639"/>
                </a:lnTo>
                <a:close/>
                <a:moveTo>
                  <a:pt x="2302" y="3639"/>
                </a:moveTo>
                <a:lnTo>
                  <a:pt x="2623" y="3639"/>
                </a:lnTo>
                <a:lnTo>
                  <a:pt x="2623" y="3787"/>
                </a:lnTo>
                <a:lnTo>
                  <a:pt x="2302" y="3787"/>
                </a:lnTo>
                <a:lnTo>
                  <a:pt x="2302" y="3639"/>
                </a:lnTo>
                <a:close/>
                <a:moveTo>
                  <a:pt x="5198" y="3639"/>
                </a:moveTo>
                <a:lnTo>
                  <a:pt x="5520" y="3639"/>
                </a:lnTo>
                <a:lnTo>
                  <a:pt x="5520" y="3787"/>
                </a:lnTo>
                <a:lnTo>
                  <a:pt x="5198" y="3787"/>
                </a:lnTo>
                <a:lnTo>
                  <a:pt x="5198" y="3639"/>
                </a:lnTo>
                <a:close/>
                <a:moveTo>
                  <a:pt x="4728" y="3639"/>
                </a:moveTo>
                <a:lnTo>
                  <a:pt x="5050" y="3639"/>
                </a:lnTo>
                <a:lnTo>
                  <a:pt x="5050" y="3787"/>
                </a:lnTo>
                <a:lnTo>
                  <a:pt x="4728" y="3787"/>
                </a:lnTo>
                <a:lnTo>
                  <a:pt x="4728" y="3639"/>
                </a:lnTo>
                <a:close/>
                <a:moveTo>
                  <a:pt x="4233" y="3639"/>
                </a:moveTo>
                <a:lnTo>
                  <a:pt x="4554" y="3639"/>
                </a:lnTo>
                <a:lnTo>
                  <a:pt x="4554" y="3787"/>
                </a:lnTo>
                <a:lnTo>
                  <a:pt x="4233" y="3787"/>
                </a:lnTo>
                <a:lnTo>
                  <a:pt x="4233" y="3639"/>
                </a:lnTo>
                <a:close/>
                <a:moveTo>
                  <a:pt x="3737" y="3639"/>
                </a:moveTo>
                <a:lnTo>
                  <a:pt x="4059" y="3639"/>
                </a:lnTo>
                <a:lnTo>
                  <a:pt x="4059" y="3787"/>
                </a:lnTo>
                <a:lnTo>
                  <a:pt x="3737" y="3787"/>
                </a:lnTo>
                <a:lnTo>
                  <a:pt x="3737" y="3639"/>
                </a:lnTo>
                <a:close/>
                <a:moveTo>
                  <a:pt x="5198" y="3317"/>
                </a:moveTo>
                <a:lnTo>
                  <a:pt x="5520" y="3317"/>
                </a:lnTo>
                <a:lnTo>
                  <a:pt x="5520" y="3466"/>
                </a:lnTo>
                <a:lnTo>
                  <a:pt x="5198" y="3466"/>
                </a:lnTo>
                <a:lnTo>
                  <a:pt x="5198" y="3317"/>
                </a:lnTo>
                <a:close/>
                <a:moveTo>
                  <a:pt x="4728" y="3317"/>
                </a:moveTo>
                <a:lnTo>
                  <a:pt x="5050" y="3317"/>
                </a:lnTo>
                <a:lnTo>
                  <a:pt x="5050" y="3466"/>
                </a:lnTo>
                <a:lnTo>
                  <a:pt x="4728" y="3466"/>
                </a:lnTo>
                <a:lnTo>
                  <a:pt x="4728" y="3317"/>
                </a:lnTo>
                <a:close/>
                <a:moveTo>
                  <a:pt x="4233" y="3317"/>
                </a:moveTo>
                <a:lnTo>
                  <a:pt x="4554" y="3317"/>
                </a:lnTo>
                <a:lnTo>
                  <a:pt x="4554" y="3466"/>
                </a:lnTo>
                <a:lnTo>
                  <a:pt x="4233" y="3466"/>
                </a:lnTo>
                <a:lnTo>
                  <a:pt x="4233" y="3317"/>
                </a:lnTo>
                <a:close/>
                <a:moveTo>
                  <a:pt x="3737" y="3317"/>
                </a:moveTo>
                <a:lnTo>
                  <a:pt x="4059" y="3317"/>
                </a:lnTo>
                <a:lnTo>
                  <a:pt x="4059" y="3466"/>
                </a:lnTo>
                <a:lnTo>
                  <a:pt x="3737" y="3466"/>
                </a:lnTo>
                <a:lnTo>
                  <a:pt x="3737" y="3317"/>
                </a:lnTo>
                <a:close/>
                <a:moveTo>
                  <a:pt x="2772" y="3317"/>
                </a:moveTo>
                <a:lnTo>
                  <a:pt x="3094" y="3317"/>
                </a:lnTo>
                <a:lnTo>
                  <a:pt x="3094" y="3466"/>
                </a:lnTo>
                <a:lnTo>
                  <a:pt x="2772" y="3466"/>
                </a:lnTo>
                <a:lnTo>
                  <a:pt x="2772" y="3317"/>
                </a:lnTo>
                <a:close/>
                <a:moveTo>
                  <a:pt x="2302" y="3317"/>
                </a:moveTo>
                <a:lnTo>
                  <a:pt x="2623" y="3317"/>
                </a:lnTo>
                <a:lnTo>
                  <a:pt x="2623" y="3466"/>
                </a:lnTo>
                <a:lnTo>
                  <a:pt x="2302" y="3466"/>
                </a:lnTo>
                <a:lnTo>
                  <a:pt x="2302" y="3317"/>
                </a:lnTo>
                <a:close/>
                <a:moveTo>
                  <a:pt x="2772" y="2995"/>
                </a:moveTo>
                <a:lnTo>
                  <a:pt x="3094" y="2995"/>
                </a:lnTo>
                <a:lnTo>
                  <a:pt x="3094" y="3144"/>
                </a:lnTo>
                <a:lnTo>
                  <a:pt x="2772" y="3144"/>
                </a:lnTo>
                <a:lnTo>
                  <a:pt x="2772" y="2995"/>
                </a:lnTo>
                <a:close/>
                <a:moveTo>
                  <a:pt x="2302" y="2995"/>
                </a:moveTo>
                <a:lnTo>
                  <a:pt x="2623" y="2995"/>
                </a:lnTo>
                <a:lnTo>
                  <a:pt x="2623" y="3144"/>
                </a:lnTo>
                <a:lnTo>
                  <a:pt x="2302" y="3144"/>
                </a:lnTo>
                <a:lnTo>
                  <a:pt x="2302" y="2995"/>
                </a:lnTo>
                <a:close/>
                <a:moveTo>
                  <a:pt x="5198" y="2995"/>
                </a:moveTo>
                <a:lnTo>
                  <a:pt x="5520" y="2995"/>
                </a:lnTo>
                <a:lnTo>
                  <a:pt x="5520" y="3144"/>
                </a:lnTo>
                <a:lnTo>
                  <a:pt x="5198" y="3144"/>
                </a:lnTo>
                <a:lnTo>
                  <a:pt x="5198" y="2995"/>
                </a:lnTo>
                <a:close/>
                <a:moveTo>
                  <a:pt x="4728" y="2995"/>
                </a:moveTo>
                <a:lnTo>
                  <a:pt x="5050" y="2995"/>
                </a:lnTo>
                <a:lnTo>
                  <a:pt x="5050" y="3144"/>
                </a:lnTo>
                <a:lnTo>
                  <a:pt x="4728" y="3144"/>
                </a:lnTo>
                <a:lnTo>
                  <a:pt x="4728" y="2995"/>
                </a:lnTo>
                <a:close/>
                <a:moveTo>
                  <a:pt x="4233" y="2995"/>
                </a:moveTo>
                <a:lnTo>
                  <a:pt x="4554" y="2995"/>
                </a:lnTo>
                <a:lnTo>
                  <a:pt x="4554" y="3144"/>
                </a:lnTo>
                <a:lnTo>
                  <a:pt x="4233" y="3144"/>
                </a:lnTo>
                <a:lnTo>
                  <a:pt x="4233" y="2995"/>
                </a:lnTo>
                <a:close/>
                <a:moveTo>
                  <a:pt x="3737" y="2995"/>
                </a:moveTo>
                <a:lnTo>
                  <a:pt x="4059" y="2995"/>
                </a:lnTo>
                <a:lnTo>
                  <a:pt x="4059" y="3144"/>
                </a:lnTo>
                <a:lnTo>
                  <a:pt x="3737" y="3144"/>
                </a:lnTo>
                <a:lnTo>
                  <a:pt x="3737" y="2995"/>
                </a:lnTo>
                <a:close/>
                <a:moveTo>
                  <a:pt x="5198" y="2673"/>
                </a:moveTo>
                <a:lnTo>
                  <a:pt x="5520" y="2673"/>
                </a:lnTo>
                <a:lnTo>
                  <a:pt x="5520" y="2822"/>
                </a:lnTo>
                <a:lnTo>
                  <a:pt x="5198" y="2822"/>
                </a:lnTo>
                <a:lnTo>
                  <a:pt x="5198" y="2673"/>
                </a:lnTo>
                <a:close/>
                <a:moveTo>
                  <a:pt x="4728" y="2673"/>
                </a:moveTo>
                <a:lnTo>
                  <a:pt x="5050" y="2673"/>
                </a:lnTo>
                <a:lnTo>
                  <a:pt x="5050" y="2822"/>
                </a:lnTo>
                <a:lnTo>
                  <a:pt x="4728" y="2822"/>
                </a:lnTo>
                <a:lnTo>
                  <a:pt x="4728" y="2673"/>
                </a:lnTo>
                <a:close/>
                <a:moveTo>
                  <a:pt x="4233" y="2673"/>
                </a:moveTo>
                <a:lnTo>
                  <a:pt x="4554" y="2673"/>
                </a:lnTo>
                <a:lnTo>
                  <a:pt x="4554" y="2822"/>
                </a:lnTo>
                <a:lnTo>
                  <a:pt x="4233" y="2822"/>
                </a:lnTo>
                <a:lnTo>
                  <a:pt x="4233" y="2673"/>
                </a:lnTo>
                <a:close/>
                <a:moveTo>
                  <a:pt x="3737" y="2673"/>
                </a:moveTo>
                <a:lnTo>
                  <a:pt x="4059" y="2673"/>
                </a:lnTo>
                <a:lnTo>
                  <a:pt x="4059" y="2822"/>
                </a:lnTo>
                <a:lnTo>
                  <a:pt x="3737" y="2822"/>
                </a:lnTo>
                <a:lnTo>
                  <a:pt x="3737" y="2673"/>
                </a:lnTo>
                <a:close/>
                <a:moveTo>
                  <a:pt x="2772" y="2673"/>
                </a:moveTo>
                <a:lnTo>
                  <a:pt x="3094" y="2673"/>
                </a:lnTo>
                <a:lnTo>
                  <a:pt x="3094" y="2822"/>
                </a:lnTo>
                <a:lnTo>
                  <a:pt x="2772" y="2822"/>
                </a:lnTo>
                <a:lnTo>
                  <a:pt x="2772" y="2673"/>
                </a:lnTo>
                <a:close/>
                <a:moveTo>
                  <a:pt x="2302" y="2673"/>
                </a:moveTo>
                <a:lnTo>
                  <a:pt x="2623" y="2673"/>
                </a:lnTo>
                <a:lnTo>
                  <a:pt x="2623" y="2822"/>
                </a:lnTo>
                <a:lnTo>
                  <a:pt x="2302" y="2822"/>
                </a:lnTo>
                <a:lnTo>
                  <a:pt x="2302" y="2673"/>
                </a:lnTo>
                <a:close/>
                <a:moveTo>
                  <a:pt x="5198" y="2327"/>
                </a:moveTo>
                <a:lnTo>
                  <a:pt x="5520" y="2327"/>
                </a:lnTo>
                <a:lnTo>
                  <a:pt x="5520" y="2500"/>
                </a:lnTo>
                <a:lnTo>
                  <a:pt x="5198" y="2500"/>
                </a:lnTo>
                <a:lnTo>
                  <a:pt x="5198" y="2327"/>
                </a:lnTo>
                <a:close/>
                <a:moveTo>
                  <a:pt x="4728" y="2327"/>
                </a:moveTo>
                <a:lnTo>
                  <a:pt x="5050" y="2327"/>
                </a:lnTo>
                <a:lnTo>
                  <a:pt x="5050" y="2500"/>
                </a:lnTo>
                <a:lnTo>
                  <a:pt x="4728" y="2500"/>
                </a:lnTo>
                <a:lnTo>
                  <a:pt x="4728" y="2327"/>
                </a:lnTo>
                <a:close/>
                <a:moveTo>
                  <a:pt x="4233" y="2327"/>
                </a:moveTo>
                <a:lnTo>
                  <a:pt x="4554" y="2327"/>
                </a:lnTo>
                <a:lnTo>
                  <a:pt x="4554" y="2500"/>
                </a:lnTo>
                <a:lnTo>
                  <a:pt x="4233" y="2500"/>
                </a:lnTo>
                <a:lnTo>
                  <a:pt x="4233" y="2327"/>
                </a:lnTo>
                <a:close/>
                <a:moveTo>
                  <a:pt x="3737" y="2327"/>
                </a:moveTo>
                <a:lnTo>
                  <a:pt x="4059" y="2327"/>
                </a:lnTo>
                <a:lnTo>
                  <a:pt x="4059" y="2500"/>
                </a:lnTo>
                <a:lnTo>
                  <a:pt x="3737" y="2500"/>
                </a:lnTo>
                <a:lnTo>
                  <a:pt x="3737" y="2327"/>
                </a:lnTo>
                <a:close/>
                <a:moveTo>
                  <a:pt x="2772" y="2327"/>
                </a:moveTo>
                <a:lnTo>
                  <a:pt x="3094" y="2327"/>
                </a:lnTo>
                <a:lnTo>
                  <a:pt x="3094" y="2500"/>
                </a:lnTo>
                <a:lnTo>
                  <a:pt x="2772" y="2500"/>
                </a:lnTo>
                <a:lnTo>
                  <a:pt x="2772" y="2327"/>
                </a:lnTo>
                <a:close/>
                <a:moveTo>
                  <a:pt x="2302" y="2327"/>
                </a:moveTo>
                <a:lnTo>
                  <a:pt x="2623" y="2327"/>
                </a:lnTo>
                <a:lnTo>
                  <a:pt x="2623" y="2500"/>
                </a:lnTo>
                <a:lnTo>
                  <a:pt x="2302" y="2500"/>
                </a:lnTo>
                <a:lnTo>
                  <a:pt x="2302" y="2327"/>
                </a:lnTo>
                <a:close/>
                <a:moveTo>
                  <a:pt x="5198" y="2005"/>
                </a:moveTo>
                <a:lnTo>
                  <a:pt x="5520" y="2005"/>
                </a:lnTo>
                <a:lnTo>
                  <a:pt x="5520" y="2178"/>
                </a:lnTo>
                <a:lnTo>
                  <a:pt x="5198" y="2178"/>
                </a:lnTo>
                <a:lnTo>
                  <a:pt x="5198" y="2005"/>
                </a:lnTo>
                <a:close/>
                <a:moveTo>
                  <a:pt x="4728" y="2005"/>
                </a:moveTo>
                <a:lnTo>
                  <a:pt x="5050" y="2005"/>
                </a:lnTo>
                <a:lnTo>
                  <a:pt x="5050" y="2178"/>
                </a:lnTo>
                <a:lnTo>
                  <a:pt x="4728" y="2178"/>
                </a:lnTo>
                <a:lnTo>
                  <a:pt x="4728" y="2005"/>
                </a:lnTo>
                <a:close/>
                <a:moveTo>
                  <a:pt x="4233" y="2005"/>
                </a:moveTo>
                <a:lnTo>
                  <a:pt x="4554" y="2005"/>
                </a:lnTo>
                <a:lnTo>
                  <a:pt x="4554" y="2178"/>
                </a:lnTo>
                <a:lnTo>
                  <a:pt x="4233" y="2178"/>
                </a:lnTo>
                <a:lnTo>
                  <a:pt x="4233" y="2005"/>
                </a:lnTo>
                <a:close/>
                <a:moveTo>
                  <a:pt x="3737" y="2005"/>
                </a:moveTo>
                <a:lnTo>
                  <a:pt x="4059" y="2005"/>
                </a:lnTo>
                <a:lnTo>
                  <a:pt x="4059" y="2178"/>
                </a:lnTo>
                <a:lnTo>
                  <a:pt x="3737" y="2178"/>
                </a:lnTo>
                <a:lnTo>
                  <a:pt x="3737" y="2005"/>
                </a:lnTo>
                <a:close/>
                <a:moveTo>
                  <a:pt x="2772" y="2005"/>
                </a:moveTo>
                <a:lnTo>
                  <a:pt x="3094" y="2005"/>
                </a:lnTo>
                <a:lnTo>
                  <a:pt x="3094" y="2178"/>
                </a:lnTo>
                <a:lnTo>
                  <a:pt x="2772" y="2178"/>
                </a:lnTo>
                <a:lnTo>
                  <a:pt x="2772" y="2005"/>
                </a:lnTo>
                <a:close/>
                <a:moveTo>
                  <a:pt x="2302" y="2005"/>
                </a:moveTo>
                <a:lnTo>
                  <a:pt x="2623" y="2005"/>
                </a:lnTo>
                <a:lnTo>
                  <a:pt x="2623" y="2178"/>
                </a:lnTo>
                <a:lnTo>
                  <a:pt x="2302" y="2178"/>
                </a:lnTo>
                <a:lnTo>
                  <a:pt x="2302" y="2005"/>
                </a:lnTo>
                <a:close/>
                <a:moveTo>
                  <a:pt x="2054" y="1782"/>
                </a:moveTo>
                <a:lnTo>
                  <a:pt x="2054" y="4357"/>
                </a:lnTo>
                <a:lnTo>
                  <a:pt x="3341" y="4357"/>
                </a:lnTo>
                <a:lnTo>
                  <a:pt x="3341" y="1782"/>
                </a:lnTo>
                <a:lnTo>
                  <a:pt x="2054" y="1782"/>
                </a:lnTo>
                <a:close/>
                <a:moveTo>
                  <a:pt x="5198" y="1683"/>
                </a:moveTo>
                <a:lnTo>
                  <a:pt x="5520" y="1683"/>
                </a:lnTo>
                <a:lnTo>
                  <a:pt x="5520" y="1856"/>
                </a:lnTo>
                <a:lnTo>
                  <a:pt x="5198" y="1856"/>
                </a:lnTo>
                <a:lnTo>
                  <a:pt x="5198" y="1683"/>
                </a:lnTo>
                <a:close/>
                <a:moveTo>
                  <a:pt x="4728" y="1683"/>
                </a:moveTo>
                <a:lnTo>
                  <a:pt x="5050" y="1683"/>
                </a:lnTo>
                <a:lnTo>
                  <a:pt x="5050" y="1856"/>
                </a:lnTo>
                <a:lnTo>
                  <a:pt x="4728" y="1856"/>
                </a:lnTo>
                <a:lnTo>
                  <a:pt x="4728" y="1683"/>
                </a:lnTo>
                <a:close/>
                <a:moveTo>
                  <a:pt x="4233" y="1683"/>
                </a:moveTo>
                <a:lnTo>
                  <a:pt x="4554" y="1683"/>
                </a:lnTo>
                <a:lnTo>
                  <a:pt x="4554" y="1856"/>
                </a:lnTo>
                <a:lnTo>
                  <a:pt x="4233" y="1856"/>
                </a:lnTo>
                <a:lnTo>
                  <a:pt x="4233" y="1683"/>
                </a:lnTo>
                <a:close/>
                <a:moveTo>
                  <a:pt x="3737" y="1683"/>
                </a:moveTo>
                <a:lnTo>
                  <a:pt x="4059" y="1683"/>
                </a:lnTo>
                <a:lnTo>
                  <a:pt x="4059" y="1856"/>
                </a:lnTo>
                <a:lnTo>
                  <a:pt x="3737" y="1856"/>
                </a:lnTo>
                <a:lnTo>
                  <a:pt x="3737" y="1683"/>
                </a:lnTo>
                <a:close/>
                <a:moveTo>
                  <a:pt x="5198" y="1361"/>
                </a:moveTo>
                <a:lnTo>
                  <a:pt x="5520" y="1361"/>
                </a:lnTo>
                <a:lnTo>
                  <a:pt x="5520" y="1534"/>
                </a:lnTo>
                <a:lnTo>
                  <a:pt x="5198" y="1534"/>
                </a:lnTo>
                <a:lnTo>
                  <a:pt x="5198" y="1361"/>
                </a:lnTo>
                <a:close/>
                <a:moveTo>
                  <a:pt x="4728" y="1361"/>
                </a:moveTo>
                <a:lnTo>
                  <a:pt x="5050" y="1361"/>
                </a:lnTo>
                <a:lnTo>
                  <a:pt x="5050" y="1534"/>
                </a:lnTo>
                <a:lnTo>
                  <a:pt x="4728" y="1534"/>
                </a:lnTo>
                <a:lnTo>
                  <a:pt x="4728" y="1361"/>
                </a:lnTo>
                <a:close/>
                <a:moveTo>
                  <a:pt x="4233" y="1361"/>
                </a:moveTo>
                <a:lnTo>
                  <a:pt x="4554" y="1361"/>
                </a:lnTo>
                <a:lnTo>
                  <a:pt x="4554" y="1534"/>
                </a:lnTo>
                <a:lnTo>
                  <a:pt x="4233" y="1534"/>
                </a:lnTo>
                <a:lnTo>
                  <a:pt x="4233" y="1361"/>
                </a:lnTo>
                <a:close/>
                <a:moveTo>
                  <a:pt x="3737" y="1361"/>
                </a:moveTo>
                <a:lnTo>
                  <a:pt x="4059" y="1361"/>
                </a:lnTo>
                <a:lnTo>
                  <a:pt x="4059" y="1534"/>
                </a:lnTo>
                <a:lnTo>
                  <a:pt x="3737" y="1534"/>
                </a:lnTo>
                <a:lnTo>
                  <a:pt x="3737" y="1361"/>
                </a:lnTo>
                <a:close/>
                <a:moveTo>
                  <a:pt x="5198" y="1039"/>
                </a:moveTo>
                <a:lnTo>
                  <a:pt x="5520" y="1039"/>
                </a:lnTo>
                <a:lnTo>
                  <a:pt x="5520" y="1213"/>
                </a:lnTo>
                <a:lnTo>
                  <a:pt x="5198" y="1213"/>
                </a:lnTo>
                <a:lnTo>
                  <a:pt x="5198" y="1039"/>
                </a:lnTo>
                <a:close/>
                <a:moveTo>
                  <a:pt x="4728" y="1039"/>
                </a:moveTo>
                <a:lnTo>
                  <a:pt x="5050" y="1039"/>
                </a:lnTo>
                <a:lnTo>
                  <a:pt x="5050" y="1213"/>
                </a:lnTo>
                <a:lnTo>
                  <a:pt x="4728" y="1213"/>
                </a:lnTo>
                <a:lnTo>
                  <a:pt x="4728" y="1039"/>
                </a:lnTo>
                <a:close/>
                <a:moveTo>
                  <a:pt x="4233" y="1039"/>
                </a:moveTo>
                <a:lnTo>
                  <a:pt x="4554" y="1039"/>
                </a:lnTo>
                <a:lnTo>
                  <a:pt x="4554" y="1213"/>
                </a:lnTo>
                <a:lnTo>
                  <a:pt x="4233" y="1213"/>
                </a:lnTo>
                <a:lnTo>
                  <a:pt x="4233" y="1039"/>
                </a:lnTo>
                <a:close/>
                <a:moveTo>
                  <a:pt x="3737" y="1039"/>
                </a:moveTo>
                <a:lnTo>
                  <a:pt x="4059" y="1039"/>
                </a:lnTo>
                <a:lnTo>
                  <a:pt x="4059" y="1213"/>
                </a:lnTo>
                <a:lnTo>
                  <a:pt x="3737" y="1213"/>
                </a:lnTo>
                <a:lnTo>
                  <a:pt x="3737" y="1039"/>
                </a:lnTo>
                <a:close/>
                <a:moveTo>
                  <a:pt x="5198" y="717"/>
                </a:moveTo>
                <a:lnTo>
                  <a:pt x="5520" y="717"/>
                </a:lnTo>
                <a:lnTo>
                  <a:pt x="5520" y="891"/>
                </a:lnTo>
                <a:lnTo>
                  <a:pt x="5198" y="891"/>
                </a:lnTo>
                <a:lnTo>
                  <a:pt x="5198" y="717"/>
                </a:lnTo>
                <a:close/>
                <a:moveTo>
                  <a:pt x="4728" y="717"/>
                </a:moveTo>
                <a:lnTo>
                  <a:pt x="5050" y="717"/>
                </a:lnTo>
                <a:lnTo>
                  <a:pt x="5050" y="891"/>
                </a:lnTo>
                <a:lnTo>
                  <a:pt x="4728" y="891"/>
                </a:lnTo>
                <a:lnTo>
                  <a:pt x="4728" y="717"/>
                </a:lnTo>
                <a:close/>
                <a:moveTo>
                  <a:pt x="4233" y="717"/>
                </a:moveTo>
                <a:lnTo>
                  <a:pt x="4554" y="717"/>
                </a:lnTo>
                <a:lnTo>
                  <a:pt x="4554" y="891"/>
                </a:lnTo>
                <a:lnTo>
                  <a:pt x="4233" y="891"/>
                </a:lnTo>
                <a:lnTo>
                  <a:pt x="4233" y="717"/>
                </a:lnTo>
                <a:close/>
                <a:moveTo>
                  <a:pt x="3737" y="717"/>
                </a:moveTo>
                <a:lnTo>
                  <a:pt x="4059" y="717"/>
                </a:lnTo>
                <a:lnTo>
                  <a:pt x="4059" y="891"/>
                </a:lnTo>
                <a:lnTo>
                  <a:pt x="3737" y="891"/>
                </a:lnTo>
                <a:lnTo>
                  <a:pt x="3737" y="717"/>
                </a:lnTo>
                <a:close/>
                <a:moveTo>
                  <a:pt x="5198" y="396"/>
                </a:moveTo>
                <a:lnTo>
                  <a:pt x="5520" y="396"/>
                </a:lnTo>
                <a:lnTo>
                  <a:pt x="5520" y="569"/>
                </a:lnTo>
                <a:lnTo>
                  <a:pt x="5198" y="569"/>
                </a:lnTo>
                <a:lnTo>
                  <a:pt x="5198" y="396"/>
                </a:lnTo>
                <a:close/>
                <a:moveTo>
                  <a:pt x="4728" y="396"/>
                </a:moveTo>
                <a:lnTo>
                  <a:pt x="5050" y="396"/>
                </a:lnTo>
                <a:lnTo>
                  <a:pt x="5050" y="569"/>
                </a:lnTo>
                <a:lnTo>
                  <a:pt x="4728" y="569"/>
                </a:lnTo>
                <a:lnTo>
                  <a:pt x="4728" y="396"/>
                </a:lnTo>
                <a:close/>
                <a:moveTo>
                  <a:pt x="4233" y="396"/>
                </a:moveTo>
                <a:lnTo>
                  <a:pt x="4554" y="396"/>
                </a:lnTo>
                <a:lnTo>
                  <a:pt x="4554" y="569"/>
                </a:lnTo>
                <a:lnTo>
                  <a:pt x="4233" y="569"/>
                </a:lnTo>
                <a:lnTo>
                  <a:pt x="4233" y="396"/>
                </a:lnTo>
                <a:close/>
                <a:moveTo>
                  <a:pt x="3737" y="396"/>
                </a:moveTo>
                <a:lnTo>
                  <a:pt x="4059" y="396"/>
                </a:lnTo>
                <a:lnTo>
                  <a:pt x="4059" y="569"/>
                </a:lnTo>
                <a:lnTo>
                  <a:pt x="3737" y="569"/>
                </a:lnTo>
                <a:lnTo>
                  <a:pt x="3737" y="396"/>
                </a:lnTo>
                <a:close/>
                <a:moveTo>
                  <a:pt x="3515" y="148"/>
                </a:moveTo>
                <a:lnTo>
                  <a:pt x="3515" y="4357"/>
                </a:lnTo>
                <a:lnTo>
                  <a:pt x="5768" y="4357"/>
                </a:lnTo>
                <a:lnTo>
                  <a:pt x="5768" y="148"/>
                </a:lnTo>
                <a:lnTo>
                  <a:pt x="3515" y="148"/>
                </a:lnTo>
                <a:close/>
                <a:moveTo>
                  <a:pt x="3341" y="0"/>
                </a:moveTo>
                <a:lnTo>
                  <a:pt x="5916" y="0"/>
                </a:lnTo>
                <a:lnTo>
                  <a:pt x="5916" y="5001"/>
                </a:lnTo>
                <a:lnTo>
                  <a:pt x="6089" y="5001"/>
                </a:lnTo>
                <a:lnTo>
                  <a:pt x="6089" y="5174"/>
                </a:lnTo>
                <a:lnTo>
                  <a:pt x="1732" y="5174"/>
                </a:lnTo>
                <a:lnTo>
                  <a:pt x="1732" y="5001"/>
                </a:lnTo>
                <a:lnTo>
                  <a:pt x="1881" y="5001"/>
                </a:lnTo>
                <a:lnTo>
                  <a:pt x="1881" y="1609"/>
                </a:lnTo>
                <a:lnTo>
                  <a:pt x="3341" y="1609"/>
                </a:lnTo>
                <a:lnTo>
                  <a:pt x="3341" y="0"/>
                </a:lnTo>
                <a:close/>
              </a:path>
              <a:path w="6089" h="5174">
                <a:moveTo>
                  <a:pt x="1268" y="4799"/>
                </a:moveTo>
                <a:lnTo>
                  <a:pt x="1268" y="4884"/>
                </a:lnTo>
                <a:lnTo>
                  <a:pt x="1449" y="4884"/>
                </a:lnTo>
                <a:lnTo>
                  <a:pt x="1449" y="4799"/>
                </a:lnTo>
                <a:lnTo>
                  <a:pt x="1268" y="4799"/>
                </a:lnTo>
                <a:close/>
                <a:moveTo>
                  <a:pt x="797" y="4799"/>
                </a:moveTo>
                <a:lnTo>
                  <a:pt x="797" y="5077"/>
                </a:lnTo>
                <a:lnTo>
                  <a:pt x="990" y="5077"/>
                </a:lnTo>
                <a:lnTo>
                  <a:pt x="990" y="4799"/>
                </a:lnTo>
                <a:lnTo>
                  <a:pt x="797" y="4799"/>
                </a:lnTo>
                <a:close/>
                <a:moveTo>
                  <a:pt x="326" y="4799"/>
                </a:moveTo>
                <a:lnTo>
                  <a:pt x="326" y="4884"/>
                </a:lnTo>
                <a:lnTo>
                  <a:pt x="519" y="4884"/>
                </a:lnTo>
                <a:lnTo>
                  <a:pt x="519" y="4799"/>
                </a:lnTo>
                <a:lnTo>
                  <a:pt x="326" y="4799"/>
                </a:lnTo>
                <a:close/>
                <a:moveTo>
                  <a:pt x="1211" y="4703"/>
                </a:moveTo>
                <a:cubicBezTo>
                  <a:pt x="1211" y="4703"/>
                  <a:pt x="1211" y="4703"/>
                  <a:pt x="1496" y="4703"/>
                </a:cubicBezTo>
                <a:cubicBezTo>
                  <a:pt x="1516" y="4703"/>
                  <a:pt x="1546" y="4723"/>
                  <a:pt x="1546" y="4742"/>
                </a:cubicBezTo>
                <a:cubicBezTo>
                  <a:pt x="1546" y="4742"/>
                  <a:pt x="1546" y="4742"/>
                  <a:pt x="1546" y="4931"/>
                </a:cubicBezTo>
                <a:cubicBezTo>
                  <a:pt x="1546" y="4961"/>
                  <a:pt x="1516" y="4981"/>
                  <a:pt x="1496" y="4981"/>
                </a:cubicBezTo>
                <a:cubicBezTo>
                  <a:pt x="1496" y="4981"/>
                  <a:pt x="1496" y="4981"/>
                  <a:pt x="1211" y="4981"/>
                </a:cubicBezTo>
                <a:cubicBezTo>
                  <a:pt x="1191" y="4981"/>
                  <a:pt x="1171" y="4961"/>
                  <a:pt x="1171" y="4931"/>
                </a:cubicBezTo>
                <a:cubicBezTo>
                  <a:pt x="1171" y="4931"/>
                  <a:pt x="1171" y="4931"/>
                  <a:pt x="1171" y="4742"/>
                </a:cubicBezTo>
                <a:cubicBezTo>
                  <a:pt x="1171" y="4723"/>
                  <a:pt x="1191" y="4703"/>
                  <a:pt x="1211" y="4703"/>
                </a:cubicBezTo>
                <a:moveTo>
                  <a:pt x="290" y="4703"/>
                </a:moveTo>
                <a:cubicBezTo>
                  <a:pt x="290" y="4703"/>
                  <a:pt x="290" y="4703"/>
                  <a:pt x="566" y="4703"/>
                </a:cubicBezTo>
                <a:cubicBezTo>
                  <a:pt x="596" y="4703"/>
                  <a:pt x="616" y="4723"/>
                  <a:pt x="616" y="4742"/>
                </a:cubicBezTo>
                <a:cubicBezTo>
                  <a:pt x="616" y="4742"/>
                  <a:pt x="616" y="4742"/>
                  <a:pt x="616" y="4931"/>
                </a:cubicBezTo>
                <a:cubicBezTo>
                  <a:pt x="616" y="4961"/>
                  <a:pt x="596" y="4981"/>
                  <a:pt x="566" y="4981"/>
                </a:cubicBezTo>
                <a:cubicBezTo>
                  <a:pt x="566" y="4981"/>
                  <a:pt x="566" y="4981"/>
                  <a:pt x="290" y="4981"/>
                </a:cubicBezTo>
                <a:cubicBezTo>
                  <a:pt x="261" y="4981"/>
                  <a:pt x="241" y="4961"/>
                  <a:pt x="241" y="4931"/>
                </a:cubicBezTo>
                <a:cubicBezTo>
                  <a:pt x="241" y="4931"/>
                  <a:pt x="241" y="4931"/>
                  <a:pt x="241" y="4742"/>
                </a:cubicBezTo>
                <a:cubicBezTo>
                  <a:pt x="241" y="4723"/>
                  <a:pt x="261" y="4703"/>
                  <a:pt x="290" y="4703"/>
                </a:cubicBezTo>
                <a:moveTo>
                  <a:pt x="1268" y="4425"/>
                </a:moveTo>
                <a:lnTo>
                  <a:pt x="1268" y="4522"/>
                </a:lnTo>
                <a:lnTo>
                  <a:pt x="1449" y="4522"/>
                </a:lnTo>
                <a:lnTo>
                  <a:pt x="1449" y="4425"/>
                </a:lnTo>
                <a:lnTo>
                  <a:pt x="1268" y="4425"/>
                </a:lnTo>
                <a:close/>
                <a:moveTo>
                  <a:pt x="797" y="4425"/>
                </a:moveTo>
                <a:lnTo>
                  <a:pt x="797" y="4522"/>
                </a:lnTo>
                <a:lnTo>
                  <a:pt x="990" y="4522"/>
                </a:lnTo>
                <a:lnTo>
                  <a:pt x="990" y="4425"/>
                </a:lnTo>
                <a:lnTo>
                  <a:pt x="797" y="4425"/>
                </a:lnTo>
                <a:close/>
                <a:moveTo>
                  <a:pt x="326" y="4425"/>
                </a:moveTo>
                <a:lnTo>
                  <a:pt x="326" y="4522"/>
                </a:lnTo>
                <a:lnTo>
                  <a:pt x="519" y="4522"/>
                </a:lnTo>
                <a:lnTo>
                  <a:pt x="519" y="4425"/>
                </a:lnTo>
                <a:lnTo>
                  <a:pt x="326" y="4425"/>
                </a:lnTo>
                <a:close/>
                <a:moveTo>
                  <a:pt x="1211" y="4328"/>
                </a:moveTo>
                <a:cubicBezTo>
                  <a:pt x="1211" y="4328"/>
                  <a:pt x="1211" y="4328"/>
                  <a:pt x="1496" y="4328"/>
                </a:cubicBezTo>
                <a:cubicBezTo>
                  <a:pt x="1516" y="4328"/>
                  <a:pt x="1546" y="4348"/>
                  <a:pt x="1546" y="4378"/>
                </a:cubicBezTo>
                <a:cubicBezTo>
                  <a:pt x="1546" y="4378"/>
                  <a:pt x="1546" y="4378"/>
                  <a:pt x="1546" y="4556"/>
                </a:cubicBezTo>
                <a:cubicBezTo>
                  <a:pt x="1546" y="4586"/>
                  <a:pt x="1516" y="4606"/>
                  <a:pt x="1496" y="4606"/>
                </a:cubicBezTo>
                <a:cubicBezTo>
                  <a:pt x="1496" y="4606"/>
                  <a:pt x="1496" y="4606"/>
                  <a:pt x="1211" y="4606"/>
                </a:cubicBezTo>
                <a:cubicBezTo>
                  <a:pt x="1191" y="4606"/>
                  <a:pt x="1171" y="4586"/>
                  <a:pt x="1171" y="4556"/>
                </a:cubicBezTo>
                <a:cubicBezTo>
                  <a:pt x="1171" y="4556"/>
                  <a:pt x="1171" y="4556"/>
                  <a:pt x="1171" y="4378"/>
                </a:cubicBezTo>
                <a:cubicBezTo>
                  <a:pt x="1171" y="4348"/>
                  <a:pt x="1191" y="4328"/>
                  <a:pt x="1211" y="4328"/>
                </a:cubicBezTo>
                <a:moveTo>
                  <a:pt x="749" y="4328"/>
                </a:moveTo>
                <a:cubicBezTo>
                  <a:pt x="749" y="4328"/>
                  <a:pt x="749" y="4328"/>
                  <a:pt x="1025" y="4328"/>
                </a:cubicBezTo>
                <a:cubicBezTo>
                  <a:pt x="1055" y="4328"/>
                  <a:pt x="1075" y="4348"/>
                  <a:pt x="1075" y="4378"/>
                </a:cubicBezTo>
                <a:cubicBezTo>
                  <a:pt x="1075" y="4378"/>
                  <a:pt x="1075" y="4378"/>
                  <a:pt x="1075" y="4556"/>
                </a:cubicBezTo>
                <a:cubicBezTo>
                  <a:pt x="1075" y="4586"/>
                  <a:pt x="1055" y="4606"/>
                  <a:pt x="1025" y="4606"/>
                </a:cubicBezTo>
                <a:cubicBezTo>
                  <a:pt x="1025" y="4606"/>
                  <a:pt x="1025" y="4606"/>
                  <a:pt x="749" y="4606"/>
                </a:cubicBezTo>
                <a:cubicBezTo>
                  <a:pt x="720" y="4606"/>
                  <a:pt x="700" y="4586"/>
                  <a:pt x="700" y="4556"/>
                </a:cubicBezTo>
                <a:cubicBezTo>
                  <a:pt x="700" y="4556"/>
                  <a:pt x="700" y="4556"/>
                  <a:pt x="700" y="4378"/>
                </a:cubicBezTo>
                <a:cubicBezTo>
                  <a:pt x="700" y="4348"/>
                  <a:pt x="720" y="4328"/>
                  <a:pt x="749" y="4328"/>
                </a:cubicBezTo>
                <a:moveTo>
                  <a:pt x="290" y="4328"/>
                </a:moveTo>
                <a:cubicBezTo>
                  <a:pt x="290" y="4328"/>
                  <a:pt x="290" y="4328"/>
                  <a:pt x="566" y="4328"/>
                </a:cubicBezTo>
                <a:cubicBezTo>
                  <a:pt x="596" y="4328"/>
                  <a:pt x="616" y="4348"/>
                  <a:pt x="616" y="4378"/>
                </a:cubicBezTo>
                <a:cubicBezTo>
                  <a:pt x="616" y="4378"/>
                  <a:pt x="616" y="4378"/>
                  <a:pt x="616" y="4556"/>
                </a:cubicBezTo>
                <a:cubicBezTo>
                  <a:pt x="616" y="4586"/>
                  <a:pt x="596" y="4606"/>
                  <a:pt x="566" y="4606"/>
                </a:cubicBezTo>
                <a:cubicBezTo>
                  <a:pt x="566" y="4606"/>
                  <a:pt x="566" y="4606"/>
                  <a:pt x="290" y="4606"/>
                </a:cubicBezTo>
                <a:cubicBezTo>
                  <a:pt x="261" y="4606"/>
                  <a:pt x="241" y="4586"/>
                  <a:pt x="241" y="4556"/>
                </a:cubicBezTo>
                <a:cubicBezTo>
                  <a:pt x="241" y="4556"/>
                  <a:pt x="241" y="4556"/>
                  <a:pt x="241" y="4378"/>
                </a:cubicBezTo>
                <a:cubicBezTo>
                  <a:pt x="241" y="4348"/>
                  <a:pt x="261" y="4328"/>
                  <a:pt x="290" y="4328"/>
                </a:cubicBezTo>
                <a:moveTo>
                  <a:pt x="1268" y="4050"/>
                </a:moveTo>
                <a:lnTo>
                  <a:pt x="1268" y="4147"/>
                </a:lnTo>
                <a:lnTo>
                  <a:pt x="1449" y="4147"/>
                </a:lnTo>
                <a:lnTo>
                  <a:pt x="1449" y="4050"/>
                </a:lnTo>
                <a:lnTo>
                  <a:pt x="1268" y="4050"/>
                </a:lnTo>
                <a:close/>
                <a:moveTo>
                  <a:pt x="797" y="4050"/>
                </a:moveTo>
                <a:lnTo>
                  <a:pt x="797" y="4147"/>
                </a:lnTo>
                <a:lnTo>
                  <a:pt x="990" y="4147"/>
                </a:lnTo>
                <a:lnTo>
                  <a:pt x="990" y="4050"/>
                </a:lnTo>
                <a:lnTo>
                  <a:pt x="797" y="4050"/>
                </a:lnTo>
                <a:close/>
                <a:moveTo>
                  <a:pt x="326" y="4050"/>
                </a:moveTo>
                <a:lnTo>
                  <a:pt x="326" y="4147"/>
                </a:lnTo>
                <a:lnTo>
                  <a:pt x="519" y="4147"/>
                </a:lnTo>
                <a:lnTo>
                  <a:pt x="519" y="4050"/>
                </a:lnTo>
                <a:lnTo>
                  <a:pt x="326" y="4050"/>
                </a:lnTo>
                <a:close/>
                <a:moveTo>
                  <a:pt x="290" y="3954"/>
                </a:moveTo>
                <a:cubicBezTo>
                  <a:pt x="290" y="3954"/>
                  <a:pt x="290" y="3954"/>
                  <a:pt x="566" y="3954"/>
                </a:cubicBezTo>
                <a:cubicBezTo>
                  <a:pt x="596" y="3954"/>
                  <a:pt x="616" y="3974"/>
                  <a:pt x="616" y="4003"/>
                </a:cubicBezTo>
                <a:cubicBezTo>
                  <a:pt x="616" y="4003"/>
                  <a:pt x="616" y="4003"/>
                  <a:pt x="616" y="4182"/>
                </a:cubicBezTo>
                <a:cubicBezTo>
                  <a:pt x="616" y="4212"/>
                  <a:pt x="596" y="4232"/>
                  <a:pt x="566" y="4232"/>
                </a:cubicBezTo>
                <a:cubicBezTo>
                  <a:pt x="566" y="4232"/>
                  <a:pt x="566" y="4232"/>
                  <a:pt x="290" y="4232"/>
                </a:cubicBezTo>
                <a:cubicBezTo>
                  <a:pt x="261" y="4232"/>
                  <a:pt x="241" y="4212"/>
                  <a:pt x="241" y="4182"/>
                </a:cubicBezTo>
                <a:cubicBezTo>
                  <a:pt x="241" y="4182"/>
                  <a:pt x="241" y="4182"/>
                  <a:pt x="241" y="4003"/>
                </a:cubicBezTo>
                <a:cubicBezTo>
                  <a:pt x="241" y="3974"/>
                  <a:pt x="261" y="3954"/>
                  <a:pt x="290" y="3954"/>
                </a:cubicBezTo>
                <a:moveTo>
                  <a:pt x="1211" y="3954"/>
                </a:moveTo>
                <a:cubicBezTo>
                  <a:pt x="1211" y="3954"/>
                  <a:pt x="1211" y="3954"/>
                  <a:pt x="1496" y="3954"/>
                </a:cubicBezTo>
                <a:cubicBezTo>
                  <a:pt x="1516" y="3954"/>
                  <a:pt x="1546" y="3974"/>
                  <a:pt x="1546" y="4003"/>
                </a:cubicBezTo>
                <a:cubicBezTo>
                  <a:pt x="1546" y="4003"/>
                  <a:pt x="1546" y="4003"/>
                  <a:pt x="1546" y="4182"/>
                </a:cubicBezTo>
                <a:cubicBezTo>
                  <a:pt x="1546" y="4212"/>
                  <a:pt x="1516" y="4232"/>
                  <a:pt x="1496" y="4232"/>
                </a:cubicBezTo>
                <a:cubicBezTo>
                  <a:pt x="1496" y="4232"/>
                  <a:pt x="1496" y="4232"/>
                  <a:pt x="1211" y="4232"/>
                </a:cubicBezTo>
                <a:cubicBezTo>
                  <a:pt x="1191" y="4232"/>
                  <a:pt x="1171" y="4212"/>
                  <a:pt x="1171" y="4182"/>
                </a:cubicBezTo>
                <a:cubicBezTo>
                  <a:pt x="1171" y="4182"/>
                  <a:pt x="1171" y="4182"/>
                  <a:pt x="1171" y="4003"/>
                </a:cubicBezTo>
                <a:cubicBezTo>
                  <a:pt x="1171" y="3974"/>
                  <a:pt x="1191" y="3954"/>
                  <a:pt x="1211" y="3954"/>
                </a:cubicBezTo>
                <a:moveTo>
                  <a:pt x="749" y="3954"/>
                </a:moveTo>
                <a:cubicBezTo>
                  <a:pt x="749" y="3954"/>
                  <a:pt x="749" y="3954"/>
                  <a:pt x="1025" y="3954"/>
                </a:cubicBezTo>
                <a:cubicBezTo>
                  <a:pt x="1055" y="3954"/>
                  <a:pt x="1075" y="3974"/>
                  <a:pt x="1075" y="4003"/>
                </a:cubicBezTo>
                <a:cubicBezTo>
                  <a:pt x="1075" y="4003"/>
                  <a:pt x="1075" y="4003"/>
                  <a:pt x="1075" y="4182"/>
                </a:cubicBezTo>
                <a:cubicBezTo>
                  <a:pt x="1075" y="4212"/>
                  <a:pt x="1055" y="4232"/>
                  <a:pt x="1025" y="4232"/>
                </a:cubicBezTo>
                <a:cubicBezTo>
                  <a:pt x="1025" y="4232"/>
                  <a:pt x="1025" y="4232"/>
                  <a:pt x="749" y="4232"/>
                </a:cubicBezTo>
                <a:cubicBezTo>
                  <a:pt x="720" y="4232"/>
                  <a:pt x="700" y="4212"/>
                  <a:pt x="700" y="4182"/>
                </a:cubicBezTo>
                <a:cubicBezTo>
                  <a:pt x="700" y="4182"/>
                  <a:pt x="700" y="4182"/>
                  <a:pt x="700" y="4003"/>
                </a:cubicBezTo>
                <a:cubicBezTo>
                  <a:pt x="700" y="3974"/>
                  <a:pt x="720" y="3954"/>
                  <a:pt x="749" y="3954"/>
                </a:cubicBezTo>
                <a:moveTo>
                  <a:pt x="1268" y="3676"/>
                </a:moveTo>
                <a:lnTo>
                  <a:pt x="1268" y="3773"/>
                </a:lnTo>
                <a:lnTo>
                  <a:pt x="1449" y="3773"/>
                </a:lnTo>
                <a:lnTo>
                  <a:pt x="1449" y="3676"/>
                </a:lnTo>
                <a:lnTo>
                  <a:pt x="1268" y="3676"/>
                </a:lnTo>
                <a:close/>
                <a:moveTo>
                  <a:pt x="797" y="3676"/>
                </a:moveTo>
                <a:lnTo>
                  <a:pt x="797" y="3773"/>
                </a:lnTo>
                <a:lnTo>
                  <a:pt x="990" y="3773"/>
                </a:lnTo>
                <a:lnTo>
                  <a:pt x="990" y="3676"/>
                </a:lnTo>
                <a:lnTo>
                  <a:pt x="797" y="3676"/>
                </a:lnTo>
                <a:close/>
                <a:moveTo>
                  <a:pt x="326" y="3676"/>
                </a:moveTo>
                <a:lnTo>
                  <a:pt x="326" y="3773"/>
                </a:lnTo>
                <a:lnTo>
                  <a:pt x="519" y="3773"/>
                </a:lnTo>
                <a:lnTo>
                  <a:pt x="519" y="3676"/>
                </a:lnTo>
                <a:lnTo>
                  <a:pt x="326" y="3676"/>
                </a:lnTo>
                <a:close/>
                <a:moveTo>
                  <a:pt x="1211" y="3579"/>
                </a:moveTo>
                <a:cubicBezTo>
                  <a:pt x="1211" y="3579"/>
                  <a:pt x="1211" y="3579"/>
                  <a:pt x="1496" y="3579"/>
                </a:cubicBezTo>
                <a:cubicBezTo>
                  <a:pt x="1516" y="3579"/>
                  <a:pt x="1546" y="3599"/>
                  <a:pt x="1546" y="3629"/>
                </a:cubicBezTo>
                <a:cubicBezTo>
                  <a:pt x="1546" y="3629"/>
                  <a:pt x="1546" y="3629"/>
                  <a:pt x="1546" y="3817"/>
                </a:cubicBezTo>
                <a:cubicBezTo>
                  <a:pt x="1546" y="3837"/>
                  <a:pt x="1516" y="3857"/>
                  <a:pt x="1496" y="3857"/>
                </a:cubicBezTo>
                <a:cubicBezTo>
                  <a:pt x="1496" y="3857"/>
                  <a:pt x="1496" y="3857"/>
                  <a:pt x="1211" y="3857"/>
                </a:cubicBezTo>
                <a:cubicBezTo>
                  <a:pt x="1191" y="3857"/>
                  <a:pt x="1171" y="3837"/>
                  <a:pt x="1171" y="3817"/>
                </a:cubicBezTo>
                <a:cubicBezTo>
                  <a:pt x="1171" y="3817"/>
                  <a:pt x="1171" y="3817"/>
                  <a:pt x="1171" y="3629"/>
                </a:cubicBezTo>
                <a:cubicBezTo>
                  <a:pt x="1171" y="3599"/>
                  <a:pt x="1191" y="3579"/>
                  <a:pt x="1211" y="3579"/>
                </a:cubicBezTo>
                <a:moveTo>
                  <a:pt x="749" y="3579"/>
                </a:moveTo>
                <a:cubicBezTo>
                  <a:pt x="749" y="3579"/>
                  <a:pt x="749" y="3579"/>
                  <a:pt x="1025" y="3579"/>
                </a:cubicBezTo>
                <a:cubicBezTo>
                  <a:pt x="1055" y="3579"/>
                  <a:pt x="1075" y="3599"/>
                  <a:pt x="1075" y="3629"/>
                </a:cubicBezTo>
                <a:cubicBezTo>
                  <a:pt x="1075" y="3629"/>
                  <a:pt x="1075" y="3629"/>
                  <a:pt x="1075" y="3817"/>
                </a:cubicBezTo>
                <a:cubicBezTo>
                  <a:pt x="1075" y="3837"/>
                  <a:pt x="1055" y="3857"/>
                  <a:pt x="1025" y="3857"/>
                </a:cubicBezTo>
                <a:cubicBezTo>
                  <a:pt x="1025" y="3857"/>
                  <a:pt x="1025" y="3857"/>
                  <a:pt x="749" y="3857"/>
                </a:cubicBezTo>
                <a:cubicBezTo>
                  <a:pt x="720" y="3857"/>
                  <a:pt x="700" y="3837"/>
                  <a:pt x="700" y="3817"/>
                </a:cubicBezTo>
                <a:cubicBezTo>
                  <a:pt x="700" y="3817"/>
                  <a:pt x="700" y="3817"/>
                  <a:pt x="700" y="3629"/>
                </a:cubicBezTo>
                <a:cubicBezTo>
                  <a:pt x="700" y="3599"/>
                  <a:pt x="720" y="3579"/>
                  <a:pt x="749" y="3579"/>
                </a:cubicBezTo>
                <a:moveTo>
                  <a:pt x="290" y="3579"/>
                </a:moveTo>
                <a:cubicBezTo>
                  <a:pt x="290" y="3579"/>
                  <a:pt x="290" y="3579"/>
                  <a:pt x="566" y="3579"/>
                </a:cubicBezTo>
                <a:cubicBezTo>
                  <a:pt x="596" y="3579"/>
                  <a:pt x="616" y="3599"/>
                  <a:pt x="616" y="3629"/>
                </a:cubicBezTo>
                <a:cubicBezTo>
                  <a:pt x="616" y="3629"/>
                  <a:pt x="616" y="3629"/>
                  <a:pt x="616" y="3817"/>
                </a:cubicBezTo>
                <a:cubicBezTo>
                  <a:pt x="616" y="3837"/>
                  <a:pt x="596" y="3857"/>
                  <a:pt x="566" y="3857"/>
                </a:cubicBezTo>
                <a:cubicBezTo>
                  <a:pt x="566" y="3857"/>
                  <a:pt x="566" y="3857"/>
                  <a:pt x="290" y="3857"/>
                </a:cubicBezTo>
                <a:cubicBezTo>
                  <a:pt x="261" y="3857"/>
                  <a:pt x="241" y="3837"/>
                  <a:pt x="241" y="3817"/>
                </a:cubicBezTo>
                <a:cubicBezTo>
                  <a:pt x="241" y="3817"/>
                  <a:pt x="241" y="3817"/>
                  <a:pt x="241" y="3629"/>
                </a:cubicBezTo>
                <a:cubicBezTo>
                  <a:pt x="241" y="3599"/>
                  <a:pt x="261" y="3579"/>
                  <a:pt x="290" y="3579"/>
                </a:cubicBezTo>
                <a:moveTo>
                  <a:pt x="1268" y="3301"/>
                </a:moveTo>
                <a:lnTo>
                  <a:pt x="1268" y="3398"/>
                </a:lnTo>
                <a:lnTo>
                  <a:pt x="1449" y="3398"/>
                </a:lnTo>
                <a:lnTo>
                  <a:pt x="1449" y="3301"/>
                </a:lnTo>
                <a:lnTo>
                  <a:pt x="1268" y="3301"/>
                </a:lnTo>
                <a:close/>
                <a:moveTo>
                  <a:pt x="797" y="3301"/>
                </a:moveTo>
                <a:lnTo>
                  <a:pt x="797" y="3398"/>
                </a:lnTo>
                <a:lnTo>
                  <a:pt x="990" y="3398"/>
                </a:lnTo>
                <a:lnTo>
                  <a:pt x="990" y="3301"/>
                </a:lnTo>
                <a:lnTo>
                  <a:pt x="797" y="3301"/>
                </a:lnTo>
                <a:close/>
                <a:moveTo>
                  <a:pt x="326" y="3301"/>
                </a:moveTo>
                <a:lnTo>
                  <a:pt x="326" y="3398"/>
                </a:lnTo>
                <a:lnTo>
                  <a:pt x="519" y="3398"/>
                </a:lnTo>
                <a:lnTo>
                  <a:pt x="519" y="3301"/>
                </a:lnTo>
                <a:lnTo>
                  <a:pt x="326" y="3301"/>
                </a:lnTo>
                <a:close/>
                <a:moveTo>
                  <a:pt x="1211" y="3205"/>
                </a:moveTo>
                <a:cubicBezTo>
                  <a:pt x="1211" y="3205"/>
                  <a:pt x="1211" y="3205"/>
                  <a:pt x="1496" y="3205"/>
                </a:cubicBezTo>
                <a:cubicBezTo>
                  <a:pt x="1516" y="3205"/>
                  <a:pt x="1546" y="3225"/>
                  <a:pt x="1546" y="3254"/>
                </a:cubicBezTo>
                <a:cubicBezTo>
                  <a:pt x="1546" y="3254"/>
                  <a:pt x="1546" y="3254"/>
                  <a:pt x="1546" y="3443"/>
                </a:cubicBezTo>
                <a:cubicBezTo>
                  <a:pt x="1546" y="3463"/>
                  <a:pt x="1516" y="3483"/>
                  <a:pt x="1496" y="3483"/>
                </a:cubicBezTo>
                <a:cubicBezTo>
                  <a:pt x="1496" y="3483"/>
                  <a:pt x="1496" y="3483"/>
                  <a:pt x="1211" y="3483"/>
                </a:cubicBezTo>
                <a:cubicBezTo>
                  <a:pt x="1191" y="3483"/>
                  <a:pt x="1171" y="3463"/>
                  <a:pt x="1171" y="3443"/>
                </a:cubicBezTo>
                <a:cubicBezTo>
                  <a:pt x="1171" y="3443"/>
                  <a:pt x="1171" y="3443"/>
                  <a:pt x="1171" y="3254"/>
                </a:cubicBezTo>
                <a:cubicBezTo>
                  <a:pt x="1171" y="3225"/>
                  <a:pt x="1191" y="3205"/>
                  <a:pt x="1211" y="3205"/>
                </a:cubicBezTo>
                <a:moveTo>
                  <a:pt x="749" y="3205"/>
                </a:moveTo>
                <a:cubicBezTo>
                  <a:pt x="749" y="3205"/>
                  <a:pt x="749" y="3205"/>
                  <a:pt x="1025" y="3205"/>
                </a:cubicBezTo>
                <a:cubicBezTo>
                  <a:pt x="1055" y="3205"/>
                  <a:pt x="1075" y="3225"/>
                  <a:pt x="1075" y="3254"/>
                </a:cubicBezTo>
                <a:cubicBezTo>
                  <a:pt x="1075" y="3254"/>
                  <a:pt x="1075" y="3254"/>
                  <a:pt x="1075" y="3443"/>
                </a:cubicBezTo>
                <a:cubicBezTo>
                  <a:pt x="1075" y="3463"/>
                  <a:pt x="1055" y="3483"/>
                  <a:pt x="1025" y="3483"/>
                </a:cubicBezTo>
                <a:cubicBezTo>
                  <a:pt x="1025" y="3483"/>
                  <a:pt x="1025" y="3483"/>
                  <a:pt x="749" y="3483"/>
                </a:cubicBezTo>
                <a:cubicBezTo>
                  <a:pt x="720" y="3483"/>
                  <a:pt x="700" y="3463"/>
                  <a:pt x="700" y="3443"/>
                </a:cubicBezTo>
                <a:cubicBezTo>
                  <a:pt x="700" y="3443"/>
                  <a:pt x="700" y="3443"/>
                  <a:pt x="700" y="3254"/>
                </a:cubicBezTo>
                <a:cubicBezTo>
                  <a:pt x="700" y="3225"/>
                  <a:pt x="720" y="3205"/>
                  <a:pt x="749" y="3205"/>
                </a:cubicBezTo>
                <a:moveTo>
                  <a:pt x="290" y="3205"/>
                </a:moveTo>
                <a:cubicBezTo>
                  <a:pt x="290" y="3205"/>
                  <a:pt x="290" y="3205"/>
                  <a:pt x="566" y="3205"/>
                </a:cubicBezTo>
                <a:cubicBezTo>
                  <a:pt x="596" y="3205"/>
                  <a:pt x="616" y="3225"/>
                  <a:pt x="616" y="3254"/>
                </a:cubicBezTo>
                <a:cubicBezTo>
                  <a:pt x="616" y="3254"/>
                  <a:pt x="616" y="3254"/>
                  <a:pt x="616" y="3443"/>
                </a:cubicBezTo>
                <a:cubicBezTo>
                  <a:pt x="616" y="3463"/>
                  <a:pt x="596" y="3483"/>
                  <a:pt x="566" y="3483"/>
                </a:cubicBezTo>
                <a:cubicBezTo>
                  <a:pt x="566" y="3483"/>
                  <a:pt x="566" y="3483"/>
                  <a:pt x="290" y="3483"/>
                </a:cubicBezTo>
                <a:cubicBezTo>
                  <a:pt x="261" y="3483"/>
                  <a:pt x="241" y="3463"/>
                  <a:pt x="241" y="3443"/>
                </a:cubicBezTo>
                <a:cubicBezTo>
                  <a:pt x="241" y="3443"/>
                  <a:pt x="241" y="3443"/>
                  <a:pt x="241" y="3254"/>
                </a:cubicBezTo>
                <a:cubicBezTo>
                  <a:pt x="241" y="3225"/>
                  <a:pt x="261" y="3205"/>
                  <a:pt x="290" y="3205"/>
                </a:cubicBezTo>
                <a:moveTo>
                  <a:pt x="1268" y="2927"/>
                </a:moveTo>
                <a:lnTo>
                  <a:pt x="1268" y="3024"/>
                </a:lnTo>
                <a:lnTo>
                  <a:pt x="1449" y="3024"/>
                </a:lnTo>
                <a:lnTo>
                  <a:pt x="1449" y="2927"/>
                </a:lnTo>
                <a:lnTo>
                  <a:pt x="1268" y="2927"/>
                </a:lnTo>
                <a:close/>
                <a:moveTo>
                  <a:pt x="797" y="2927"/>
                </a:moveTo>
                <a:lnTo>
                  <a:pt x="797" y="3024"/>
                </a:lnTo>
                <a:lnTo>
                  <a:pt x="990" y="3024"/>
                </a:lnTo>
                <a:lnTo>
                  <a:pt x="990" y="2927"/>
                </a:lnTo>
                <a:lnTo>
                  <a:pt x="797" y="2927"/>
                </a:lnTo>
                <a:close/>
                <a:moveTo>
                  <a:pt x="326" y="2927"/>
                </a:moveTo>
                <a:lnTo>
                  <a:pt x="326" y="3024"/>
                </a:lnTo>
                <a:lnTo>
                  <a:pt x="519" y="3024"/>
                </a:lnTo>
                <a:lnTo>
                  <a:pt x="519" y="2927"/>
                </a:lnTo>
                <a:lnTo>
                  <a:pt x="326" y="2927"/>
                </a:lnTo>
                <a:close/>
                <a:moveTo>
                  <a:pt x="1211" y="2830"/>
                </a:moveTo>
                <a:cubicBezTo>
                  <a:pt x="1211" y="2830"/>
                  <a:pt x="1211" y="2830"/>
                  <a:pt x="1496" y="2830"/>
                </a:cubicBezTo>
                <a:cubicBezTo>
                  <a:pt x="1516" y="2830"/>
                  <a:pt x="1546" y="2850"/>
                  <a:pt x="1546" y="2880"/>
                </a:cubicBezTo>
                <a:cubicBezTo>
                  <a:pt x="1546" y="2880"/>
                  <a:pt x="1546" y="2880"/>
                  <a:pt x="1546" y="3069"/>
                </a:cubicBezTo>
                <a:cubicBezTo>
                  <a:pt x="1546" y="3088"/>
                  <a:pt x="1516" y="3108"/>
                  <a:pt x="1496" y="3108"/>
                </a:cubicBezTo>
                <a:cubicBezTo>
                  <a:pt x="1496" y="3108"/>
                  <a:pt x="1496" y="3108"/>
                  <a:pt x="1211" y="3108"/>
                </a:cubicBezTo>
                <a:cubicBezTo>
                  <a:pt x="1191" y="3108"/>
                  <a:pt x="1171" y="3088"/>
                  <a:pt x="1171" y="3069"/>
                </a:cubicBezTo>
                <a:cubicBezTo>
                  <a:pt x="1171" y="3069"/>
                  <a:pt x="1171" y="3069"/>
                  <a:pt x="1171" y="2880"/>
                </a:cubicBezTo>
                <a:cubicBezTo>
                  <a:pt x="1171" y="2850"/>
                  <a:pt x="1191" y="2830"/>
                  <a:pt x="1211" y="2830"/>
                </a:cubicBezTo>
                <a:moveTo>
                  <a:pt x="749" y="2830"/>
                </a:moveTo>
                <a:cubicBezTo>
                  <a:pt x="749" y="2830"/>
                  <a:pt x="749" y="2830"/>
                  <a:pt x="1025" y="2830"/>
                </a:cubicBezTo>
                <a:cubicBezTo>
                  <a:pt x="1055" y="2830"/>
                  <a:pt x="1075" y="2850"/>
                  <a:pt x="1075" y="2880"/>
                </a:cubicBezTo>
                <a:cubicBezTo>
                  <a:pt x="1075" y="2880"/>
                  <a:pt x="1075" y="2880"/>
                  <a:pt x="1075" y="3069"/>
                </a:cubicBezTo>
                <a:cubicBezTo>
                  <a:pt x="1075" y="3088"/>
                  <a:pt x="1055" y="3108"/>
                  <a:pt x="1025" y="3108"/>
                </a:cubicBezTo>
                <a:cubicBezTo>
                  <a:pt x="1025" y="3108"/>
                  <a:pt x="1025" y="3108"/>
                  <a:pt x="749" y="3108"/>
                </a:cubicBezTo>
                <a:cubicBezTo>
                  <a:pt x="720" y="3108"/>
                  <a:pt x="700" y="3088"/>
                  <a:pt x="700" y="3069"/>
                </a:cubicBezTo>
                <a:cubicBezTo>
                  <a:pt x="700" y="3069"/>
                  <a:pt x="700" y="3069"/>
                  <a:pt x="700" y="2880"/>
                </a:cubicBezTo>
                <a:cubicBezTo>
                  <a:pt x="700" y="2850"/>
                  <a:pt x="720" y="2830"/>
                  <a:pt x="749" y="2830"/>
                </a:cubicBezTo>
                <a:moveTo>
                  <a:pt x="290" y="2830"/>
                </a:moveTo>
                <a:cubicBezTo>
                  <a:pt x="290" y="2830"/>
                  <a:pt x="290" y="2830"/>
                  <a:pt x="566" y="2830"/>
                </a:cubicBezTo>
                <a:cubicBezTo>
                  <a:pt x="596" y="2830"/>
                  <a:pt x="616" y="2850"/>
                  <a:pt x="616" y="2880"/>
                </a:cubicBezTo>
                <a:cubicBezTo>
                  <a:pt x="616" y="2880"/>
                  <a:pt x="616" y="2880"/>
                  <a:pt x="616" y="3069"/>
                </a:cubicBezTo>
                <a:cubicBezTo>
                  <a:pt x="616" y="3088"/>
                  <a:pt x="596" y="3108"/>
                  <a:pt x="566" y="3108"/>
                </a:cubicBezTo>
                <a:cubicBezTo>
                  <a:pt x="566" y="3108"/>
                  <a:pt x="566" y="3108"/>
                  <a:pt x="290" y="3108"/>
                </a:cubicBezTo>
                <a:cubicBezTo>
                  <a:pt x="261" y="3108"/>
                  <a:pt x="241" y="3088"/>
                  <a:pt x="241" y="3069"/>
                </a:cubicBezTo>
                <a:cubicBezTo>
                  <a:pt x="241" y="3069"/>
                  <a:pt x="241" y="3069"/>
                  <a:pt x="241" y="2880"/>
                </a:cubicBezTo>
                <a:cubicBezTo>
                  <a:pt x="241" y="2850"/>
                  <a:pt x="261" y="2830"/>
                  <a:pt x="290" y="2830"/>
                </a:cubicBezTo>
                <a:moveTo>
                  <a:pt x="144" y="2734"/>
                </a:moveTo>
                <a:lnTo>
                  <a:pt x="144" y="5077"/>
                </a:lnTo>
                <a:cubicBezTo>
                  <a:pt x="144" y="5077"/>
                  <a:pt x="144" y="5077"/>
                  <a:pt x="700" y="5077"/>
                </a:cubicBezTo>
                <a:cubicBezTo>
                  <a:pt x="700" y="5077"/>
                  <a:pt x="700" y="5077"/>
                  <a:pt x="700" y="4742"/>
                </a:cubicBezTo>
                <a:cubicBezTo>
                  <a:pt x="700" y="4723"/>
                  <a:pt x="720" y="4703"/>
                  <a:pt x="750" y="4703"/>
                </a:cubicBezTo>
                <a:cubicBezTo>
                  <a:pt x="750" y="4703"/>
                  <a:pt x="750" y="4703"/>
                  <a:pt x="1027" y="4703"/>
                </a:cubicBezTo>
                <a:cubicBezTo>
                  <a:pt x="1057" y="4703"/>
                  <a:pt x="1077" y="4723"/>
                  <a:pt x="1077" y="4742"/>
                </a:cubicBezTo>
                <a:cubicBezTo>
                  <a:pt x="1077" y="4742"/>
                  <a:pt x="1077" y="4742"/>
                  <a:pt x="1077" y="5077"/>
                </a:cubicBezTo>
                <a:cubicBezTo>
                  <a:pt x="1077" y="5077"/>
                  <a:pt x="1077" y="5077"/>
                  <a:pt x="1642" y="5077"/>
                </a:cubicBezTo>
                <a:cubicBezTo>
                  <a:pt x="1642" y="5077"/>
                  <a:pt x="1642" y="5077"/>
                  <a:pt x="1642" y="2734"/>
                </a:cubicBezTo>
                <a:cubicBezTo>
                  <a:pt x="1642" y="2734"/>
                  <a:pt x="1642" y="2734"/>
                  <a:pt x="144" y="2734"/>
                </a:cubicBezTo>
                <a:moveTo>
                  <a:pt x="98" y="2649"/>
                </a:moveTo>
                <a:cubicBezTo>
                  <a:pt x="98" y="2649"/>
                  <a:pt x="98" y="2649"/>
                  <a:pt x="1677" y="2649"/>
                </a:cubicBezTo>
                <a:cubicBezTo>
                  <a:pt x="1677" y="2649"/>
                  <a:pt x="1686" y="2649"/>
                  <a:pt x="1686" y="2649"/>
                </a:cubicBezTo>
                <a:cubicBezTo>
                  <a:pt x="1706" y="2649"/>
                  <a:pt x="1726" y="2669"/>
                  <a:pt x="1726" y="2699"/>
                </a:cubicBezTo>
                <a:cubicBezTo>
                  <a:pt x="1726" y="2699"/>
                  <a:pt x="1726" y="2699"/>
                  <a:pt x="1726" y="5085"/>
                </a:cubicBezTo>
                <a:cubicBezTo>
                  <a:pt x="1755" y="5085"/>
                  <a:pt x="1775" y="5105"/>
                  <a:pt x="1775" y="5125"/>
                </a:cubicBezTo>
                <a:cubicBezTo>
                  <a:pt x="1775" y="5154"/>
                  <a:pt x="1755" y="5174"/>
                  <a:pt x="1726" y="5174"/>
                </a:cubicBezTo>
                <a:cubicBezTo>
                  <a:pt x="1726" y="5174"/>
                  <a:pt x="1726" y="5174"/>
                  <a:pt x="49" y="5174"/>
                </a:cubicBezTo>
                <a:cubicBezTo>
                  <a:pt x="19" y="5174"/>
                  <a:pt x="0" y="5154"/>
                  <a:pt x="0" y="5125"/>
                </a:cubicBezTo>
                <a:cubicBezTo>
                  <a:pt x="0" y="5105"/>
                  <a:pt x="19" y="5085"/>
                  <a:pt x="49" y="5085"/>
                </a:cubicBezTo>
                <a:cubicBezTo>
                  <a:pt x="49" y="5085"/>
                  <a:pt x="49" y="5085"/>
                  <a:pt x="49" y="2699"/>
                </a:cubicBezTo>
                <a:cubicBezTo>
                  <a:pt x="49" y="2669"/>
                  <a:pt x="69" y="2649"/>
                  <a:pt x="98" y="2649"/>
                </a:cubicBezTo>
              </a:path>
            </a:pathLst>
          </a:cu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grpSp>
        <p:nvGrpSpPr>
          <p:cNvPr id="6" name="group 6"/>
          <p:cNvGrpSpPr/>
          <p:nvPr/>
        </p:nvGrpSpPr>
        <p:grpSpPr>
          <a:xfrm rot="21600000">
            <a:off x="2372015" y="3397162"/>
            <a:ext cx="2518152" cy="2709236"/>
            <a:chOff x="0" y="0"/>
            <a:chExt cx="3357536" cy="3612315"/>
          </a:xfrm>
        </p:grpSpPr>
        <p:sp>
          <p:nvSpPr>
            <p:cNvPr id="122" name="path 122"/>
            <p:cNvSpPr/>
            <p:nvPr/>
          </p:nvSpPr>
          <p:spPr>
            <a:xfrm>
              <a:off x="978269" y="0"/>
              <a:ext cx="2379267" cy="3612315"/>
            </a:xfrm>
            <a:custGeom>
              <a:avLst/>
              <a:gdLst/>
              <a:ahLst/>
              <a:cxnLst/>
              <a:rect l="0" t="0" r="0" b="0"/>
              <a:pathLst>
                <a:path w="3745" h="5688">
                  <a:moveTo>
                    <a:pt x="2649" y="2324"/>
                  </a:moveTo>
                  <a:cubicBezTo>
                    <a:pt x="2692" y="2324"/>
                    <a:pt x="2734" y="2369"/>
                    <a:pt x="2734" y="2413"/>
                  </a:cubicBezTo>
                  <a:cubicBezTo>
                    <a:pt x="2734" y="2413"/>
                    <a:pt x="2734" y="2413"/>
                    <a:pt x="2734" y="5299"/>
                  </a:cubicBezTo>
                  <a:cubicBezTo>
                    <a:pt x="2734" y="5343"/>
                    <a:pt x="2692" y="5387"/>
                    <a:pt x="2649" y="5387"/>
                  </a:cubicBezTo>
                  <a:cubicBezTo>
                    <a:pt x="2586" y="5387"/>
                    <a:pt x="2543" y="5343"/>
                    <a:pt x="2543" y="5299"/>
                  </a:cubicBezTo>
                  <a:cubicBezTo>
                    <a:pt x="2543" y="5299"/>
                    <a:pt x="2543" y="5299"/>
                    <a:pt x="2543" y="2413"/>
                  </a:cubicBezTo>
                  <a:cubicBezTo>
                    <a:pt x="2543" y="2369"/>
                    <a:pt x="2586" y="2324"/>
                    <a:pt x="2649" y="2324"/>
                  </a:cubicBezTo>
                  <a:moveTo>
                    <a:pt x="2338" y="2324"/>
                  </a:moveTo>
                  <a:cubicBezTo>
                    <a:pt x="2386" y="2324"/>
                    <a:pt x="2434" y="2369"/>
                    <a:pt x="2434" y="2413"/>
                  </a:cubicBezTo>
                  <a:cubicBezTo>
                    <a:pt x="2434" y="2413"/>
                    <a:pt x="2434" y="2413"/>
                    <a:pt x="2434" y="5299"/>
                  </a:cubicBezTo>
                  <a:cubicBezTo>
                    <a:pt x="2434" y="5343"/>
                    <a:pt x="2386" y="5387"/>
                    <a:pt x="2338" y="5387"/>
                  </a:cubicBezTo>
                  <a:cubicBezTo>
                    <a:pt x="2266" y="5387"/>
                    <a:pt x="2242" y="5343"/>
                    <a:pt x="2242" y="5299"/>
                  </a:cubicBezTo>
                  <a:cubicBezTo>
                    <a:pt x="2242" y="5299"/>
                    <a:pt x="2242" y="5299"/>
                    <a:pt x="2242" y="2413"/>
                  </a:cubicBezTo>
                  <a:cubicBezTo>
                    <a:pt x="2242" y="2369"/>
                    <a:pt x="2266" y="2324"/>
                    <a:pt x="2338" y="2324"/>
                  </a:cubicBezTo>
                  <a:moveTo>
                    <a:pt x="2037" y="2324"/>
                  </a:moveTo>
                  <a:cubicBezTo>
                    <a:pt x="2085" y="2324"/>
                    <a:pt x="2133" y="2369"/>
                    <a:pt x="2133" y="2413"/>
                  </a:cubicBezTo>
                  <a:cubicBezTo>
                    <a:pt x="2133" y="2413"/>
                    <a:pt x="2133" y="2413"/>
                    <a:pt x="2133" y="5299"/>
                  </a:cubicBezTo>
                  <a:cubicBezTo>
                    <a:pt x="2133" y="5343"/>
                    <a:pt x="2085" y="5387"/>
                    <a:pt x="2037" y="5387"/>
                  </a:cubicBezTo>
                  <a:cubicBezTo>
                    <a:pt x="1989" y="5387"/>
                    <a:pt x="1941" y="5343"/>
                    <a:pt x="1941" y="5299"/>
                  </a:cubicBezTo>
                  <a:cubicBezTo>
                    <a:pt x="1941" y="5299"/>
                    <a:pt x="1941" y="5299"/>
                    <a:pt x="1941" y="2413"/>
                  </a:cubicBezTo>
                  <a:cubicBezTo>
                    <a:pt x="1941" y="2369"/>
                    <a:pt x="1989" y="2324"/>
                    <a:pt x="2037" y="2324"/>
                  </a:cubicBezTo>
                  <a:moveTo>
                    <a:pt x="1723" y="2324"/>
                  </a:moveTo>
                  <a:cubicBezTo>
                    <a:pt x="1764" y="2324"/>
                    <a:pt x="1805" y="2369"/>
                    <a:pt x="1805" y="2413"/>
                  </a:cubicBezTo>
                  <a:cubicBezTo>
                    <a:pt x="1805" y="2413"/>
                    <a:pt x="1805" y="2413"/>
                    <a:pt x="1805" y="5299"/>
                  </a:cubicBezTo>
                  <a:cubicBezTo>
                    <a:pt x="1805" y="5343"/>
                    <a:pt x="1764" y="5387"/>
                    <a:pt x="1723" y="5387"/>
                  </a:cubicBezTo>
                  <a:cubicBezTo>
                    <a:pt x="1681" y="5387"/>
                    <a:pt x="1640" y="5343"/>
                    <a:pt x="1640" y="5299"/>
                  </a:cubicBezTo>
                  <a:cubicBezTo>
                    <a:pt x="1640" y="5299"/>
                    <a:pt x="1640" y="5299"/>
                    <a:pt x="1640" y="2413"/>
                  </a:cubicBezTo>
                  <a:cubicBezTo>
                    <a:pt x="1640" y="2369"/>
                    <a:pt x="1681" y="2324"/>
                    <a:pt x="1723" y="2324"/>
                  </a:cubicBezTo>
                  <a:moveTo>
                    <a:pt x="1408" y="2324"/>
                  </a:moveTo>
                  <a:cubicBezTo>
                    <a:pt x="1480" y="2324"/>
                    <a:pt x="1504" y="2369"/>
                    <a:pt x="1504" y="2413"/>
                  </a:cubicBezTo>
                  <a:cubicBezTo>
                    <a:pt x="1504" y="2413"/>
                    <a:pt x="1504" y="2413"/>
                    <a:pt x="1504" y="5299"/>
                  </a:cubicBezTo>
                  <a:cubicBezTo>
                    <a:pt x="1504" y="5343"/>
                    <a:pt x="1480" y="5387"/>
                    <a:pt x="1408" y="5387"/>
                  </a:cubicBezTo>
                  <a:cubicBezTo>
                    <a:pt x="1360" y="5387"/>
                    <a:pt x="1312" y="5343"/>
                    <a:pt x="1312" y="5299"/>
                  </a:cubicBezTo>
                  <a:cubicBezTo>
                    <a:pt x="1312" y="5299"/>
                    <a:pt x="1312" y="5299"/>
                    <a:pt x="1312" y="2413"/>
                  </a:cubicBezTo>
                  <a:cubicBezTo>
                    <a:pt x="1312" y="2369"/>
                    <a:pt x="1360" y="2324"/>
                    <a:pt x="1408" y="2324"/>
                  </a:cubicBezTo>
                  <a:moveTo>
                    <a:pt x="1097" y="2324"/>
                  </a:moveTo>
                  <a:cubicBezTo>
                    <a:pt x="1160" y="2324"/>
                    <a:pt x="1203" y="2369"/>
                    <a:pt x="1203" y="2413"/>
                  </a:cubicBezTo>
                  <a:cubicBezTo>
                    <a:pt x="1203" y="2413"/>
                    <a:pt x="1203" y="2413"/>
                    <a:pt x="1203" y="5299"/>
                  </a:cubicBezTo>
                  <a:cubicBezTo>
                    <a:pt x="1203" y="5343"/>
                    <a:pt x="1160" y="5387"/>
                    <a:pt x="1097" y="5387"/>
                  </a:cubicBezTo>
                  <a:cubicBezTo>
                    <a:pt x="1054" y="5387"/>
                    <a:pt x="1011" y="5343"/>
                    <a:pt x="1011" y="5299"/>
                  </a:cubicBezTo>
                  <a:cubicBezTo>
                    <a:pt x="1011" y="5299"/>
                    <a:pt x="1011" y="5299"/>
                    <a:pt x="1011" y="2413"/>
                  </a:cubicBezTo>
                  <a:cubicBezTo>
                    <a:pt x="1011" y="2369"/>
                    <a:pt x="1054" y="2324"/>
                    <a:pt x="1097" y="2324"/>
                  </a:cubicBezTo>
                  <a:moveTo>
                    <a:pt x="875" y="2187"/>
                  </a:moveTo>
                  <a:lnTo>
                    <a:pt x="875" y="5497"/>
                  </a:lnTo>
                  <a:lnTo>
                    <a:pt x="2871" y="5497"/>
                  </a:lnTo>
                  <a:lnTo>
                    <a:pt x="2871" y="2187"/>
                  </a:lnTo>
                  <a:lnTo>
                    <a:pt x="875" y="2187"/>
                  </a:lnTo>
                  <a:close/>
                  <a:moveTo>
                    <a:pt x="1066" y="1230"/>
                  </a:moveTo>
                  <a:lnTo>
                    <a:pt x="1066" y="1996"/>
                  </a:lnTo>
                  <a:cubicBezTo>
                    <a:pt x="1066" y="1996"/>
                    <a:pt x="1066" y="1996"/>
                    <a:pt x="1245" y="1996"/>
                  </a:cubicBezTo>
                  <a:cubicBezTo>
                    <a:pt x="1245" y="1996"/>
                    <a:pt x="1245" y="1996"/>
                    <a:pt x="1245" y="1365"/>
                  </a:cubicBezTo>
                  <a:cubicBezTo>
                    <a:pt x="1245" y="1320"/>
                    <a:pt x="1290" y="1275"/>
                    <a:pt x="1335" y="1275"/>
                  </a:cubicBezTo>
                  <a:cubicBezTo>
                    <a:pt x="1402" y="1275"/>
                    <a:pt x="1447" y="1320"/>
                    <a:pt x="1447" y="1365"/>
                  </a:cubicBezTo>
                  <a:cubicBezTo>
                    <a:pt x="1447" y="1365"/>
                    <a:pt x="1447" y="1365"/>
                    <a:pt x="1447" y="1996"/>
                  </a:cubicBezTo>
                  <a:cubicBezTo>
                    <a:pt x="1447" y="1996"/>
                    <a:pt x="1447" y="1996"/>
                    <a:pt x="1604" y="1996"/>
                  </a:cubicBezTo>
                  <a:cubicBezTo>
                    <a:pt x="1604" y="1996"/>
                    <a:pt x="1604" y="1996"/>
                    <a:pt x="1604" y="1365"/>
                  </a:cubicBezTo>
                  <a:cubicBezTo>
                    <a:pt x="1604" y="1320"/>
                    <a:pt x="1649" y="1275"/>
                    <a:pt x="1694" y="1275"/>
                  </a:cubicBezTo>
                  <a:cubicBezTo>
                    <a:pt x="1738" y="1275"/>
                    <a:pt x="1783" y="1320"/>
                    <a:pt x="1783" y="1365"/>
                  </a:cubicBezTo>
                  <a:cubicBezTo>
                    <a:pt x="1783" y="1365"/>
                    <a:pt x="1783" y="1365"/>
                    <a:pt x="1783" y="1996"/>
                  </a:cubicBezTo>
                  <a:cubicBezTo>
                    <a:pt x="1783" y="1996"/>
                    <a:pt x="1783" y="1996"/>
                    <a:pt x="1963" y="1996"/>
                  </a:cubicBezTo>
                  <a:cubicBezTo>
                    <a:pt x="1963" y="1996"/>
                    <a:pt x="1963" y="1996"/>
                    <a:pt x="1963" y="1365"/>
                  </a:cubicBezTo>
                  <a:cubicBezTo>
                    <a:pt x="1963" y="1320"/>
                    <a:pt x="2007" y="1275"/>
                    <a:pt x="2052" y="1275"/>
                  </a:cubicBezTo>
                  <a:cubicBezTo>
                    <a:pt x="2097" y="1275"/>
                    <a:pt x="2142" y="1320"/>
                    <a:pt x="2142" y="1365"/>
                  </a:cubicBezTo>
                  <a:cubicBezTo>
                    <a:pt x="2142" y="1365"/>
                    <a:pt x="2142" y="1365"/>
                    <a:pt x="2142" y="1996"/>
                  </a:cubicBezTo>
                  <a:cubicBezTo>
                    <a:pt x="2142" y="1996"/>
                    <a:pt x="2142" y="1996"/>
                    <a:pt x="2299" y="1996"/>
                  </a:cubicBezTo>
                  <a:cubicBezTo>
                    <a:pt x="2299" y="1996"/>
                    <a:pt x="2299" y="1996"/>
                    <a:pt x="2299" y="1365"/>
                  </a:cubicBezTo>
                  <a:cubicBezTo>
                    <a:pt x="2299" y="1320"/>
                    <a:pt x="2344" y="1275"/>
                    <a:pt x="2411" y="1275"/>
                  </a:cubicBezTo>
                  <a:cubicBezTo>
                    <a:pt x="2456" y="1275"/>
                    <a:pt x="2500" y="1320"/>
                    <a:pt x="2500" y="1365"/>
                  </a:cubicBezTo>
                  <a:cubicBezTo>
                    <a:pt x="2500" y="1365"/>
                    <a:pt x="2500" y="1365"/>
                    <a:pt x="2500" y="1996"/>
                  </a:cubicBezTo>
                  <a:cubicBezTo>
                    <a:pt x="2500" y="1996"/>
                    <a:pt x="2500" y="1996"/>
                    <a:pt x="2680" y="1996"/>
                  </a:cubicBezTo>
                  <a:cubicBezTo>
                    <a:pt x="2680" y="1996"/>
                    <a:pt x="2680" y="1996"/>
                    <a:pt x="2680" y="1230"/>
                  </a:cubicBezTo>
                  <a:cubicBezTo>
                    <a:pt x="2680" y="1230"/>
                    <a:pt x="2680" y="1230"/>
                    <a:pt x="1066" y="1230"/>
                  </a:cubicBezTo>
                  <a:moveTo>
                    <a:pt x="1340" y="464"/>
                  </a:moveTo>
                  <a:lnTo>
                    <a:pt x="1340" y="1039"/>
                  </a:lnTo>
                  <a:cubicBezTo>
                    <a:pt x="1340" y="1039"/>
                    <a:pt x="1340" y="1039"/>
                    <a:pt x="1429" y="1039"/>
                  </a:cubicBezTo>
                  <a:cubicBezTo>
                    <a:pt x="1429" y="1039"/>
                    <a:pt x="1429" y="1039"/>
                    <a:pt x="1429" y="685"/>
                  </a:cubicBezTo>
                  <a:cubicBezTo>
                    <a:pt x="1429" y="641"/>
                    <a:pt x="1473" y="597"/>
                    <a:pt x="1517" y="597"/>
                  </a:cubicBezTo>
                  <a:cubicBezTo>
                    <a:pt x="1584" y="597"/>
                    <a:pt x="1628" y="641"/>
                    <a:pt x="1628" y="685"/>
                  </a:cubicBezTo>
                  <a:cubicBezTo>
                    <a:pt x="1628" y="685"/>
                    <a:pt x="1628" y="685"/>
                    <a:pt x="1628" y="1039"/>
                  </a:cubicBezTo>
                  <a:cubicBezTo>
                    <a:pt x="1628" y="1039"/>
                    <a:pt x="1628" y="1039"/>
                    <a:pt x="1784" y="1039"/>
                  </a:cubicBezTo>
                  <a:cubicBezTo>
                    <a:pt x="1784" y="1039"/>
                    <a:pt x="1784" y="1039"/>
                    <a:pt x="1784" y="685"/>
                  </a:cubicBezTo>
                  <a:cubicBezTo>
                    <a:pt x="1784" y="641"/>
                    <a:pt x="1828" y="597"/>
                    <a:pt x="1873" y="597"/>
                  </a:cubicBezTo>
                  <a:cubicBezTo>
                    <a:pt x="1917" y="597"/>
                    <a:pt x="1962" y="641"/>
                    <a:pt x="1962" y="685"/>
                  </a:cubicBezTo>
                  <a:cubicBezTo>
                    <a:pt x="1962" y="685"/>
                    <a:pt x="1962" y="685"/>
                    <a:pt x="1962" y="1039"/>
                  </a:cubicBezTo>
                  <a:cubicBezTo>
                    <a:pt x="1962" y="1039"/>
                    <a:pt x="1962" y="1039"/>
                    <a:pt x="2117" y="1039"/>
                  </a:cubicBezTo>
                  <a:cubicBezTo>
                    <a:pt x="2117" y="1039"/>
                    <a:pt x="2117" y="1039"/>
                    <a:pt x="2117" y="685"/>
                  </a:cubicBezTo>
                  <a:cubicBezTo>
                    <a:pt x="2117" y="641"/>
                    <a:pt x="2162" y="597"/>
                    <a:pt x="2228" y="597"/>
                  </a:cubicBezTo>
                  <a:cubicBezTo>
                    <a:pt x="2273" y="597"/>
                    <a:pt x="2317" y="641"/>
                    <a:pt x="2317" y="685"/>
                  </a:cubicBezTo>
                  <a:cubicBezTo>
                    <a:pt x="2317" y="685"/>
                    <a:pt x="2317" y="685"/>
                    <a:pt x="2317" y="1039"/>
                  </a:cubicBezTo>
                  <a:cubicBezTo>
                    <a:pt x="2317" y="1039"/>
                    <a:pt x="2317" y="1039"/>
                    <a:pt x="2406" y="1039"/>
                  </a:cubicBezTo>
                  <a:cubicBezTo>
                    <a:pt x="2406" y="1039"/>
                    <a:pt x="2406" y="1039"/>
                    <a:pt x="2406" y="464"/>
                  </a:cubicBezTo>
                  <a:cubicBezTo>
                    <a:pt x="2406" y="464"/>
                    <a:pt x="2406" y="464"/>
                    <a:pt x="1340" y="464"/>
                  </a:cubicBezTo>
                  <a:moveTo>
                    <a:pt x="1873" y="0"/>
                  </a:moveTo>
                  <a:cubicBezTo>
                    <a:pt x="1918" y="0"/>
                    <a:pt x="1962" y="44"/>
                    <a:pt x="1962" y="88"/>
                  </a:cubicBezTo>
                  <a:cubicBezTo>
                    <a:pt x="1962" y="88"/>
                    <a:pt x="1962" y="88"/>
                    <a:pt x="1962" y="288"/>
                  </a:cubicBezTo>
                  <a:cubicBezTo>
                    <a:pt x="1962" y="288"/>
                    <a:pt x="1962" y="288"/>
                    <a:pt x="2497" y="288"/>
                  </a:cubicBezTo>
                  <a:cubicBezTo>
                    <a:pt x="2564" y="288"/>
                    <a:pt x="2609" y="333"/>
                    <a:pt x="2609" y="377"/>
                  </a:cubicBezTo>
                  <a:cubicBezTo>
                    <a:pt x="2609" y="377"/>
                    <a:pt x="2609" y="377"/>
                    <a:pt x="2609" y="1044"/>
                  </a:cubicBezTo>
                  <a:cubicBezTo>
                    <a:pt x="2609" y="1044"/>
                    <a:pt x="2609" y="1044"/>
                    <a:pt x="2765" y="1044"/>
                  </a:cubicBezTo>
                  <a:cubicBezTo>
                    <a:pt x="2810" y="1044"/>
                    <a:pt x="2854" y="1088"/>
                    <a:pt x="2854" y="1133"/>
                  </a:cubicBezTo>
                  <a:cubicBezTo>
                    <a:pt x="2854" y="1133"/>
                    <a:pt x="2854" y="1133"/>
                    <a:pt x="2854" y="1999"/>
                  </a:cubicBezTo>
                  <a:cubicBezTo>
                    <a:pt x="2854" y="1999"/>
                    <a:pt x="2854" y="1999"/>
                    <a:pt x="2966" y="1999"/>
                  </a:cubicBezTo>
                  <a:cubicBezTo>
                    <a:pt x="3033" y="1999"/>
                    <a:pt x="3077" y="2044"/>
                    <a:pt x="3077" y="2111"/>
                  </a:cubicBezTo>
                  <a:cubicBezTo>
                    <a:pt x="3077" y="2111"/>
                    <a:pt x="3077" y="2111"/>
                    <a:pt x="3077" y="5488"/>
                  </a:cubicBezTo>
                  <a:cubicBezTo>
                    <a:pt x="3077" y="5488"/>
                    <a:pt x="3077" y="5488"/>
                    <a:pt x="3657" y="5488"/>
                  </a:cubicBezTo>
                  <a:cubicBezTo>
                    <a:pt x="3702" y="5488"/>
                    <a:pt x="3746" y="5533"/>
                    <a:pt x="3746" y="5599"/>
                  </a:cubicBezTo>
                  <a:cubicBezTo>
                    <a:pt x="3746" y="5644"/>
                    <a:pt x="3702" y="5688"/>
                    <a:pt x="3657" y="5688"/>
                  </a:cubicBezTo>
                  <a:cubicBezTo>
                    <a:pt x="3657" y="5688"/>
                    <a:pt x="3657" y="5688"/>
                    <a:pt x="89" y="5688"/>
                  </a:cubicBezTo>
                  <a:cubicBezTo>
                    <a:pt x="44" y="5688"/>
                    <a:pt x="0" y="5644"/>
                    <a:pt x="0" y="5599"/>
                  </a:cubicBezTo>
                  <a:cubicBezTo>
                    <a:pt x="0" y="5533"/>
                    <a:pt x="44" y="5488"/>
                    <a:pt x="89" y="5488"/>
                  </a:cubicBezTo>
                  <a:cubicBezTo>
                    <a:pt x="89" y="5488"/>
                    <a:pt x="89" y="5488"/>
                    <a:pt x="669" y="5488"/>
                  </a:cubicBezTo>
                  <a:cubicBezTo>
                    <a:pt x="669" y="5488"/>
                    <a:pt x="669" y="5488"/>
                    <a:pt x="669" y="2111"/>
                  </a:cubicBezTo>
                  <a:cubicBezTo>
                    <a:pt x="669" y="2044"/>
                    <a:pt x="713" y="1999"/>
                    <a:pt x="780" y="1999"/>
                  </a:cubicBezTo>
                  <a:cubicBezTo>
                    <a:pt x="780" y="1999"/>
                    <a:pt x="780" y="1999"/>
                    <a:pt x="892" y="1999"/>
                  </a:cubicBezTo>
                  <a:cubicBezTo>
                    <a:pt x="892" y="1999"/>
                    <a:pt x="892" y="1999"/>
                    <a:pt x="892" y="1133"/>
                  </a:cubicBezTo>
                  <a:cubicBezTo>
                    <a:pt x="892" y="1088"/>
                    <a:pt x="936" y="1044"/>
                    <a:pt x="981" y="1044"/>
                  </a:cubicBezTo>
                  <a:cubicBezTo>
                    <a:pt x="981" y="1044"/>
                    <a:pt x="981" y="1044"/>
                    <a:pt x="1137" y="1044"/>
                  </a:cubicBezTo>
                  <a:cubicBezTo>
                    <a:pt x="1137" y="1044"/>
                    <a:pt x="1137" y="1044"/>
                    <a:pt x="1137" y="377"/>
                  </a:cubicBezTo>
                  <a:cubicBezTo>
                    <a:pt x="1137" y="333"/>
                    <a:pt x="1182" y="288"/>
                    <a:pt x="1248" y="288"/>
                  </a:cubicBezTo>
                  <a:cubicBezTo>
                    <a:pt x="1248" y="288"/>
                    <a:pt x="1248" y="288"/>
                    <a:pt x="1784" y="288"/>
                  </a:cubicBezTo>
                  <a:cubicBezTo>
                    <a:pt x="1784" y="288"/>
                    <a:pt x="1784" y="288"/>
                    <a:pt x="1784" y="88"/>
                  </a:cubicBezTo>
                  <a:cubicBezTo>
                    <a:pt x="1784" y="44"/>
                    <a:pt x="1828" y="0"/>
                    <a:pt x="1873" y="0"/>
                  </a:cubicBezTo>
                </a:path>
              </a:pathLst>
            </a:custGeom>
            <a:solidFill>
              <a:srgbClr val="D9D9D9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  <p:sp>
          <p:nvSpPr>
            <p:cNvPr id="124" name="path 124"/>
            <p:cNvSpPr/>
            <p:nvPr/>
          </p:nvSpPr>
          <p:spPr>
            <a:xfrm>
              <a:off x="0" y="2181876"/>
              <a:ext cx="1300393" cy="1430437"/>
            </a:xfrm>
            <a:custGeom>
              <a:avLst/>
              <a:gdLst/>
              <a:ahLst/>
              <a:cxnLst/>
              <a:rect l="0" t="0" r="0" b="0"/>
              <a:pathLst>
                <a:path w="2047" h="2252">
                  <a:moveTo>
                    <a:pt x="302" y="1649"/>
                  </a:moveTo>
                  <a:cubicBezTo>
                    <a:pt x="1089" y="1649"/>
                    <a:pt x="1089" y="1649"/>
                    <a:pt x="1089" y="1649"/>
                  </a:cubicBezTo>
                  <a:cubicBezTo>
                    <a:pt x="1115" y="1649"/>
                    <a:pt x="1142" y="1675"/>
                    <a:pt x="1142" y="1701"/>
                  </a:cubicBezTo>
                  <a:cubicBezTo>
                    <a:pt x="1142" y="1728"/>
                    <a:pt x="1115" y="1746"/>
                    <a:pt x="1089" y="1746"/>
                  </a:cubicBezTo>
                  <a:cubicBezTo>
                    <a:pt x="302" y="1746"/>
                    <a:pt x="302" y="1746"/>
                    <a:pt x="302" y="1746"/>
                  </a:cubicBezTo>
                  <a:cubicBezTo>
                    <a:pt x="276" y="1746"/>
                    <a:pt x="258" y="1728"/>
                    <a:pt x="258" y="1701"/>
                  </a:cubicBezTo>
                  <a:cubicBezTo>
                    <a:pt x="258" y="1675"/>
                    <a:pt x="276" y="1649"/>
                    <a:pt x="302" y="1649"/>
                  </a:cubicBezTo>
                  <a:moveTo>
                    <a:pt x="302" y="1325"/>
                  </a:moveTo>
                  <a:cubicBezTo>
                    <a:pt x="1089" y="1325"/>
                    <a:pt x="1089" y="1325"/>
                    <a:pt x="1089" y="1325"/>
                  </a:cubicBezTo>
                  <a:cubicBezTo>
                    <a:pt x="1115" y="1325"/>
                    <a:pt x="1142" y="1349"/>
                    <a:pt x="1142" y="1372"/>
                  </a:cubicBezTo>
                  <a:cubicBezTo>
                    <a:pt x="1142" y="1396"/>
                    <a:pt x="1115" y="1411"/>
                    <a:pt x="1089" y="1411"/>
                  </a:cubicBezTo>
                  <a:cubicBezTo>
                    <a:pt x="302" y="1411"/>
                    <a:pt x="302" y="1411"/>
                    <a:pt x="302" y="1411"/>
                  </a:cubicBezTo>
                  <a:cubicBezTo>
                    <a:pt x="276" y="1411"/>
                    <a:pt x="258" y="1396"/>
                    <a:pt x="258" y="1372"/>
                  </a:cubicBezTo>
                  <a:cubicBezTo>
                    <a:pt x="258" y="1349"/>
                    <a:pt x="276" y="1325"/>
                    <a:pt x="302" y="1325"/>
                  </a:cubicBezTo>
                  <a:moveTo>
                    <a:pt x="302" y="991"/>
                  </a:moveTo>
                  <a:cubicBezTo>
                    <a:pt x="1089" y="991"/>
                    <a:pt x="1089" y="991"/>
                    <a:pt x="1089" y="991"/>
                  </a:cubicBezTo>
                  <a:cubicBezTo>
                    <a:pt x="1115" y="991"/>
                    <a:pt x="1142" y="1018"/>
                    <a:pt x="1142" y="1044"/>
                  </a:cubicBezTo>
                  <a:cubicBezTo>
                    <a:pt x="1142" y="1070"/>
                    <a:pt x="1115" y="1088"/>
                    <a:pt x="1089" y="1088"/>
                  </a:cubicBezTo>
                  <a:cubicBezTo>
                    <a:pt x="302" y="1088"/>
                    <a:pt x="302" y="1088"/>
                    <a:pt x="302" y="1088"/>
                  </a:cubicBezTo>
                  <a:cubicBezTo>
                    <a:pt x="276" y="1088"/>
                    <a:pt x="258" y="1070"/>
                    <a:pt x="258" y="1044"/>
                  </a:cubicBezTo>
                  <a:cubicBezTo>
                    <a:pt x="258" y="1018"/>
                    <a:pt x="276" y="991"/>
                    <a:pt x="302" y="991"/>
                  </a:cubicBezTo>
                  <a:moveTo>
                    <a:pt x="1401" y="851"/>
                  </a:moveTo>
                  <a:lnTo>
                    <a:pt x="1401" y="2155"/>
                  </a:lnTo>
                  <a:lnTo>
                    <a:pt x="1950" y="2155"/>
                  </a:lnTo>
                  <a:lnTo>
                    <a:pt x="1950" y="851"/>
                  </a:lnTo>
                  <a:lnTo>
                    <a:pt x="1401" y="851"/>
                  </a:lnTo>
                  <a:close/>
                  <a:moveTo>
                    <a:pt x="302" y="668"/>
                  </a:moveTo>
                  <a:cubicBezTo>
                    <a:pt x="1089" y="668"/>
                    <a:pt x="1089" y="668"/>
                    <a:pt x="1089" y="668"/>
                  </a:cubicBezTo>
                  <a:cubicBezTo>
                    <a:pt x="1115" y="668"/>
                    <a:pt x="1142" y="685"/>
                    <a:pt x="1142" y="712"/>
                  </a:cubicBezTo>
                  <a:cubicBezTo>
                    <a:pt x="1142" y="738"/>
                    <a:pt x="1115" y="765"/>
                    <a:pt x="1089" y="765"/>
                  </a:cubicBezTo>
                  <a:cubicBezTo>
                    <a:pt x="302" y="765"/>
                    <a:pt x="302" y="765"/>
                    <a:pt x="302" y="765"/>
                  </a:cubicBezTo>
                  <a:cubicBezTo>
                    <a:pt x="276" y="765"/>
                    <a:pt x="258" y="738"/>
                    <a:pt x="258" y="712"/>
                  </a:cubicBezTo>
                  <a:cubicBezTo>
                    <a:pt x="258" y="685"/>
                    <a:pt x="276" y="668"/>
                    <a:pt x="302" y="668"/>
                  </a:cubicBezTo>
                  <a:moveTo>
                    <a:pt x="302" y="344"/>
                  </a:moveTo>
                  <a:cubicBezTo>
                    <a:pt x="1089" y="344"/>
                    <a:pt x="1089" y="344"/>
                    <a:pt x="1089" y="344"/>
                  </a:cubicBezTo>
                  <a:cubicBezTo>
                    <a:pt x="1115" y="344"/>
                    <a:pt x="1142" y="362"/>
                    <a:pt x="1142" y="389"/>
                  </a:cubicBezTo>
                  <a:cubicBezTo>
                    <a:pt x="1142" y="415"/>
                    <a:pt x="1115" y="441"/>
                    <a:pt x="1089" y="441"/>
                  </a:cubicBezTo>
                  <a:cubicBezTo>
                    <a:pt x="302" y="441"/>
                    <a:pt x="302" y="441"/>
                    <a:pt x="302" y="441"/>
                  </a:cubicBezTo>
                  <a:cubicBezTo>
                    <a:pt x="276" y="441"/>
                    <a:pt x="258" y="415"/>
                    <a:pt x="258" y="389"/>
                  </a:cubicBezTo>
                  <a:cubicBezTo>
                    <a:pt x="258" y="362"/>
                    <a:pt x="276" y="344"/>
                    <a:pt x="302" y="344"/>
                  </a:cubicBezTo>
                  <a:moveTo>
                    <a:pt x="97" y="97"/>
                  </a:moveTo>
                  <a:lnTo>
                    <a:pt x="97" y="2155"/>
                  </a:lnTo>
                  <a:lnTo>
                    <a:pt x="1304" y="2155"/>
                  </a:lnTo>
                  <a:lnTo>
                    <a:pt x="1304" y="97"/>
                  </a:lnTo>
                  <a:lnTo>
                    <a:pt x="97" y="97"/>
                  </a:lnTo>
                  <a:close/>
                  <a:moveTo>
                    <a:pt x="52" y="0"/>
                  </a:moveTo>
                  <a:cubicBezTo>
                    <a:pt x="1347" y="0"/>
                    <a:pt x="1347" y="0"/>
                    <a:pt x="1347" y="0"/>
                  </a:cubicBezTo>
                  <a:cubicBezTo>
                    <a:pt x="1373" y="0"/>
                    <a:pt x="1400" y="17"/>
                    <a:pt x="1400" y="43"/>
                  </a:cubicBezTo>
                  <a:cubicBezTo>
                    <a:pt x="1400" y="765"/>
                    <a:pt x="1400" y="765"/>
                    <a:pt x="1400" y="765"/>
                  </a:cubicBezTo>
                  <a:cubicBezTo>
                    <a:pt x="1995" y="765"/>
                    <a:pt x="1995" y="765"/>
                    <a:pt x="1995" y="765"/>
                  </a:cubicBezTo>
                  <a:cubicBezTo>
                    <a:pt x="2021" y="765"/>
                    <a:pt x="2047" y="783"/>
                    <a:pt x="2047" y="809"/>
                  </a:cubicBezTo>
                  <a:cubicBezTo>
                    <a:pt x="2047" y="2208"/>
                    <a:pt x="2047" y="2208"/>
                    <a:pt x="2047" y="2208"/>
                  </a:cubicBezTo>
                  <a:cubicBezTo>
                    <a:pt x="2047" y="2235"/>
                    <a:pt x="2021" y="2252"/>
                    <a:pt x="1995" y="2252"/>
                  </a:cubicBezTo>
                  <a:cubicBezTo>
                    <a:pt x="52" y="2252"/>
                    <a:pt x="52" y="2252"/>
                    <a:pt x="52" y="2252"/>
                  </a:cubicBezTo>
                  <a:cubicBezTo>
                    <a:pt x="26" y="2252"/>
                    <a:pt x="0" y="2235"/>
                    <a:pt x="0" y="220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7"/>
                    <a:pt x="26" y="0"/>
                    <a:pt x="52" y="0"/>
                  </a:cubicBezTo>
                </a:path>
              </a:pathLst>
            </a:custGeom>
            <a:solidFill>
              <a:srgbClr val="F2F2F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26" name="textbox 126"/>
          <p:cNvSpPr/>
          <p:nvPr/>
        </p:nvSpPr>
        <p:spPr>
          <a:xfrm>
            <a:off x="761238" y="2087067"/>
            <a:ext cx="3979069" cy="8910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863"/>
              </a:lnSpc>
            </a:pP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在集成开发环境中使用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Git</a:t>
            </a:r>
            <a:r>
              <a:rPr sz="1350" kern="0" spc="-25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hub</a:t>
            </a: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r>
              <a:rPr sz="1350" kern="0" spc="5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是最常见的使</a:t>
            </a:r>
            <a:endParaRPr sz="1350">
              <a:latin typeface="Microsoft YaHei"/>
              <a:ea typeface="Microsoft YaHei"/>
              <a:cs typeface="Microsoft YaHei"/>
            </a:endParaRPr>
          </a:p>
          <a:p>
            <a:pPr marL="12859" indent="-2381" eaLnBrk="0">
              <a:lnSpc>
                <a:spcPct val="154000"/>
              </a:lnSpc>
              <a:spcBef>
                <a:spcPts val="13"/>
              </a:spcBef>
            </a:pP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用方式</a:t>
            </a:r>
            <a:r>
              <a:rPr sz="1350" kern="0" spc="-24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，在不改变工作方式的情况下</a:t>
            </a:r>
            <a:r>
              <a:rPr sz="1350" kern="0" spc="-24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，将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AI</a:t>
            </a:r>
            <a:r>
              <a:rPr sz="1350" kern="0" spc="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辅助</a:t>
            </a:r>
            <a:r>
              <a:rPr sz="1350" kern="0" spc="1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工</a:t>
            </a:r>
            <a:r>
              <a:rPr sz="1350" kern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50" kern="0" spc="4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具加入软件开发的各个</a:t>
            </a:r>
            <a:r>
              <a:rPr sz="1350" kern="0" spc="38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过程中</a:t>
            </a:r>
            <a:endParaRPr sz="135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8" name="rect 128"/>
          <p:cNvSpPr/>
          <p:nvPr/>
        </p:nvSpPr>
        <p:spPr>
          <a:xfrm>
            <a:off x="7315200" y="1123950"/>
            <a:ext cx="733425" cy="3877944"/>
          </a:xfrm>
          <a:prstGeom prst="rect">
            <a:avLst/>
          </a:prstGeom>
          <a:solidFill>
            <a:srgbClr val="F083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130" name="path 130"/>
          <p:cNvSpPr/>
          <p:nvPr/>
        </p:nvSpPr>
        <p:spPr>
          <a:xfrm>
            <a:off x="719137" y="4831166"/>
            <a:ext cx="1594624" cy="1275232"/>
          </a:xfrm>
          <a:custGeom>
            <a:avLst/>
            <a:gdLst/>
            <a:ahLst/>
            <a:cxnLst/>
            <a:rect l="0" t="0" r="0" b="0"/>
            <a:pathLst>
              <a:path w="3348" h="2677">
                <a:moveTo>
                  <a:pt x="3006" y="2425"/>
                </a:moveTo>
                <a:lnTo>
                  <a:pt x="3006" y="2482"/>
                </a:lnTo>
                <a:lnTo>
                  <a:pt x="3128" y="2482"/>
                </a:lnTo>
                <a:lnTo>
                  <a:pt x="3128" y="2425"/>
                </a:lnTo>
                <a:lnTo>
                  <a:pt x="3006" y="2425"/>
                </a:lnTo>
                <a:close/>
                <a:moveTo>
                  <a:pt x="2689" y="2425"/>
                </a:moveTo>
                <a:lnTo>
                  <a:pt x="2689" y="2612"/>
                </a:lnTo>
                <a:lnTo>
                  <a:pt x="2819" y="2612"/>
                </a:lnTo>
                <a:lnTo>
                  <a:pt x="2819" y="2425"/>
                </a:lnTo>
                <a:lnTo>
                  <a:pt x="2689" y="2425"/>
                </a:lnTo>
                <a:close/>
                <a:moveTo>
                  <a:pt x="2371" y="2425"/>
                </a:moveTo>
                <a:lnTo>
                  <a:pt x="2371" y="2482"/>
                </a:lnTo>
                <a:lnTo>
                  <a:pt x="2502" y="2482"/>
                </a:lnTo>
                <a:lnTo>
                  <a:pt x="2502" y="2425"/>
                </a:lnTo>
                <a:lnTo>
                  <a:pt x="2371" y="2425"/>
                </a:lnTo>
                <a:close/>
                <a:moveTo>
                  <a:pt x="2968" y="2360"/>
                </a:moveTo>
                <a:cubicBezTo>
                  <a:pt x="2968" y="2360"/>
                  <a:pt x="2968" y="2360"/>
                  <a:pt x="3160" y="2360"/>
                </a:cubicBezTo>
                <a:cubicBezTo>
                  <a:pt x="3173" y="2360"/>
                  <a:pt x="3193" y="2373"/>
                  <a:pt x="3193" y="2387"/>
                </a:cubicBezTo>
                <a:cubicBezTo>
                  <a:pt x="3193" y="2387"/>
                  <a:pt x="3193" y="2387"/>
                  <a:pt x="3193" y="2514"/>
                </a:cubicBezTo>
                <a:cubicBezTo>
                  <a:pt x="3193" y="2534"/>
                  <a:pt x="3173" y="2547"/>
                  <a:pt x="3160" y="2547"/>
                </a:cubicBezTo>
                <a:cubicBezTo>
                  <a:pt x="3160" y="2547"/>
                  <a:pt x="3160" y="2547"/>
                  <a:pt x="2968" y="2547"/>
                </a:cubicBezTo>
                <a:cubicBezTo>
                  <a:pt x="2954" y="2547"/>
                  <a:pt x="2941" y="2534"/>
                  <a:pt x="2941" y="2514"/>
                </a:cubicBezTo>
                <a:cubicBezTo>
                  <a:pt x="2941" y="2514"/>
                  <a:pt x="2941" y="2514"/>
                  <a:pt x="2941" y="2387"/>
                </a:cubicBezTo>
                <a:cubicBezTo>
                  <a:pt x="2941" y="2373"/>
                  <a:pt x="2954" y="2360"/>
                  <a:pt x="2968" y="2360"/>
                </a:cubicBezTo>
                <a:moveTo>
                  <a:pt x="2348" y="2360"/>
                </a:moveTo>
                <a:cubicBezTo>
                  <a:pt x="2348" y="2360"/>
                  <a:pt x="2348" y="2360"/>
                  <a:pt x="2534" y="2360"/>
                </a:cubicBezTo>
                <a:cubicBezTo>
                  <a:pt x="2553" y="2360"/>
                  <a:pt x="2567" y="2373"/>
                  <a:pt x="2567" y="2387"/>
                </a:cubicBezTo>
                <a:cubicBezTo>
                  <a:pt x="2567" y="2387"/>
                  <a:pt x="2567" y="2387"/>
                  <a:pt x="2567" y="2514"/>
                </a:cubicBezTo>
                <a:cubicBezTo>
                  <a:pt x="2567" y="2534"/>
                  <a:pt x="2553" y="2547"/>
                  <a:pt x="2534" y="2547"/>
                </a:cubicBezTo>
                <a:cubicBezTo>
                  <a:pt x="2534" y="2547"/>
                  <a:pt x="2534" y="2547"/>
                  <a:pt x="2348" y="2547"/>
                </a:cubicBezTo>
                <a:cubicBezTo>
                  <a:pt x="2328" y="2547"/>
                  <a:pt x="2315" y="2534"/>
                  <a:pt x="2315" y="2514"/>
                </a:cubicBezTo>
                <a:cubicBezTo>
                  <a:pt x="2315" y="2514"/>
                  <a:pt x="2315" y="2514"/>
                  <a:pt x="2315" y="2387"/>
                </a:cubicBezTo>
                <a:cubicBezTo>
                  <a:pt x="2315" y="2373"/>
                  <a:pt x="2328" y="2360"/>
                  <a:pt x="2348" y="2360"/>
                </a:cubicBezTo>
                <a:moveTo>
                  <a:pt x="3006" y="2173"/>
                </a:moveTo>
                <a:lnTo>
                  <a:pt x="3006" y="2238"/>
                </a:lnTo>
                <a:lnTo>
                  <a:pt x="3128" y="2238"/>
                </a:lnTo>
                <a:lnTo>
                  <a:pt x="3128" y="2173"/>
                </a:lnTo>
                <a:lnTo>
                  <a:pt x="3006" y="2173"/>
                </a:lnTo>
                <a:close/>
                <a:moveTo>
                  <a:pt x="2689" y="2173"/>
                </a:moveTo>
                <a:lnTo>
                  <a:pt x="2689" y="2238"/>
                </a:lnTo>
                <a:lnTo>
                  <a:pt x="2819" y="2238"/>
                </a:lnTo>
                <a:lnTo>
                  <a:pt x="2819" y="2173"/>
                </a:lnTo>
                <a:lnTo>
                  <a:pt x="2689" y="2173"/>
                </a:lnTo>
                <a:close/>
                <a:moveTo>
                  <a:pt x="2371" y="2173"/>
                </a:moveTo>
                <a:lnTo>
                  <a:pt x="2371" y="2238"/>
                </a:lnTo>
                <a:lnTo>
                  <a:pt x="2502" y="2238"/>
                </a:lnTo>
                <a:lnTo>
                  <a:pt x="2502" y="2173"/>
                </a:lnTo>
                <a:lnTo>
                  <a:pt x="2371" y="2173"/>
                </a:lnTo>
                <a:close/>
                <a:moveTo>
                  <a:pt x="2968" y="2108"/>
                </a:moveTo>
                <a:cubicBezTo>
                  <a:pt x="2968" y="2108"/>
                  <a:pt x="2968" y="2108"/>
                  <a:pt x="3160" y="2108"/>
                </a:cubicBezTo>
                <a:cubicBezTo>
                  <a:pt x="3173" y="2108"/>
                  <a:pt x="3193" y="2121"/>
                  <a:pt x="3193" y="2141"/>
                </a:cubicBezTo>
                <a:cubicBezTo>
                  <a:pt x="3193" y="2141"/>
                  <a:pt x="3193" y="2141"/>
                  <a:pt x="3193" y="2261"/>
                </a:cubicBezTo>
                <a:cubicBezTo>
                  <a:pt x="3193" y="2281"/>
                  <a:pt x="3173" y="2295"/>
                  <a:pt x="3160" y="2295"/>
                </a:cubicBezTo>
                <a:cubicBezTo>
                  <a:pt x="3160" y="2295"/>
                  <a:pt x="3160" y="2295"/>
                  <a:pt x="2968" y="2295"/>
                </a:cubicBezTo>
                <a:cubicBezTo>
                  <a:pt x="2954" y="2295"/>
                  <a:pt x="2941" y="2281"/>
                  <a:pt x="2941" y="2261"/>
                </a:cubicBezTo>
                <a:cubicBezTo>
                  <a:pt x="2941" y="2261"/>
                  <a:pt x="2941" y="2261"/>
                  <a:pt x="2941" y="2141"/>
                </a:cubicBezTo>
                <a:cubicBezTo>
                  <a:pt x="2941" y="2121"/>
                  <a:pt x="2954" y="2108"/>
                  <a:pt x="2968" y="2108"/>
                </a:cubicBezTo>
                <a:moveTo>
                  <a:pt x="2657" y="2108"/>
                </a:moveTo>
                <a:cubicBezTo>
                  <a:pt x="2657" y="2108"/>
                  <a:pt x="2657" y="2108"/>
                  <a:pt x="2843" y="2108"/>
                </a:cubicBezTo>
                <a:cubicBezTo>
                  <a:pt x="2863" y="2108"/>
                  <a:pt x="2876" y="2121"/>
                  <a:pt x="2876" y="2141"/>
                </a:cubicBezTo>
                <a:cubicBezTo>
                  <a:pt x="2876" y="2141"/>
                  <a:pt x="2876" y="2141"/>
                  <a:pt x="2876" y="2261"/>
                </a:cubicBezTo>
                <a:cubicBezTo>
                  <a:pt x="2876" y="2281"/>
                  <a:pt x="2863" y="2295"/>
                  <a:pt x="2843" y="2295"/>
                </a:cubicBezTo>
                <a:cubicBezTo>
                  <a:pt x="2843" y="2295"/>
                  <a:pt x="2843" y="2295"/>
                  <a:pt x="2657" y="2295"/>
                </a:cubicBezTo>
                <a:cubicBezTo>
                  <a:pt x="2637" y="2295"/>
                  <a:pt x="2624" y="2281"/>
                  <a:pt x="2624" y="2261"/>
                </a:cubicBezTo>
                <a:cubicBezTo>
                  <a:pt x="2624" y="2261"/>
                  <a:pt x="2624" y="2261"/>
                  <a:pt x="2624" y="2141"/>
                </a:cubicBezTo>
                <a:cubicBezTo>
                  <a:pt x="2624" y="2121"/>
                  <a:pt x="2637" y="2108"/>
                  <a:pt x="2657" y="2108"/>
                </a:cubicBezTo>
                <a:moveTo>
                  <a:pt x="2348" y="2108"/>
                </a:moveTo>
                <a:cubicBezTo>
                  <a:pt x="2348" y="2108"/>
                  <a:pt x="2348" y="2108"/>
                  <a:pt x="2534" y="2108"/>
                </a:cubicBezTo>
                <a:cubicBezTo>
                  <a:pt x="2553" y="2108"/>
                  <a:pt x="2567" y="2121"/>
                  <a:pt x="2567" y="2141"/>
                </a:cubicBezTo>
                <a:cubicBezTo>
                  <a:pt x="2567" y="2141"/>
                  <a:pt x="2567" y="2141"/>
                  <a:pt x="2567" y="2261"/>
                </a:cubicBezTo>
                <a:cubicBezTo>
                  <a:pt x="2567" y="2281"/>
                  <a:pt x="2553" y="2295"/>
                  <a:pt x="2534" y="2295"/>
                </a:cubicBezTo>
                <a:cubicBezTo>
                  <a:pt x="2534" y="2295"/>
                  <a:pt x="2534" y="2295"/>
                  <a:pt x="2348" y="2295"/>
                </a:cubicBezTo>
                <a:cubicBezTo>
                  <a:pt x="2328" y="2295"/>
                  <a:pt x="2315" y="2281"/>
                  <a:pt x="2315" y="2261"/>
                </a:cubicBezTo>
                <a:cubicBezTo>
                  <a:pt x="2315" y="2261"/>
                  <a:pt x="2315" y="2261"/>
                  <a:pt x="2315" y="2141"/>
                </a:cubicBezTo>
                <a:cubicBezTo>
                  <a:pt x="2315" y="2121"/>
                  <a:pt x="2328" y="2108"/>
                  <a:pt x="2348" y="2108"/>
                </a:cubicBezTo>
                <a:moveTo>
                  <a:pt x="3006" y="1921"/>
                </a:moveTo>
                <a:lnTo>
                  <a:pt x="3006" y="1986"/>
                </a:lnTo>
                <a:lnTo>
                  <a:pt x="3128" y="1986"/>
                </a:lnTo>
                <a:lnTo>
                  <a:pt x="3128" y="1921"/>
                </a:lnTo>
                <a:lnTo>
                  <a:pt x="3006" y="1921"/>
                </a:lnTo>
                <a:close/>
                <a:moveTo>
                  <a:pt x="2689" y="1921"/>
                </a:moveTo>
                <a:lnTo>
                  <a:pt x="2689" y="1986"/>
                </a:lnTo>
                <a:lnTo>
                  <a:pt x="2819" y="1986"/>
                </a:lnTo>
                <a:lnTo>
                  <a:pt x="2819" y="1921"/>
                </a:lnTo>
                <a:lnTo>
                  <a:pt x="2689" y="1921"/>
                </a:lnTo>
                <a:close/>
                <a:moveTo>
                  <a:pt x="2371" y="1921"/>
                </a:moveTo>
                <a:lnTo>
                  <a:pt x="2371" y="1986"/>
                </a:lnTo>
                <a:lnTo>
                  <a:pt x="2502" y="1986"/>
                </a:lnTo>
                <a:lnTo>
                  <a:pt x="2502" y="1921"/>
                </a:lnTo>
                <a:lnTo>
                  <a:pt x="2371" y="1921"/>
                </a:lnTo>
                <a:close/>
                <a:moveTo>
                  <a:pt x="2348" y="1855"/>
                </a:moveTo>
                <a:cubicBezTo>
                  <a:pt x="2348" y="1855"/>
                  <a:pt x="2348" y="1855"/>
                  <a:pt x="2534" y="1855"/>
                </a:cubicBezTo>
                <a:cubicBezTo>
                  <a:pt x="2553" y="1855"/>
                  <a:pt x="2567" y="1869"/>
                  <a:pt x="2567" y="1889"/>
                </a:cubicBezTo>
                <a:cubicBezTo>
                  <a:pt x="2567" y="1889"/>
                  <a:pt x="2567" y="1889"/>
                  <a:pt x="2567" y="2009"/>
                </a:cubicBezTo>
                <a:cubicBezTo>
                  <a:pt x="2567" y="2029"/>
                  <a:pt x="2553" y="2043"/>
                  <a:pt x="2534" y="2043"/>
                </a:cubicBezTo>
                <a:cubicBezTo>
                  <a:pt x="2534" y="2043"/>
                  <a:pt x="2534" y="2043"/>
                  <a:pt x="2348" y="2043"/>
                </a:cubicBezTo>
                <a:cubicBezTo>
                  <a:pt x="2328" y="2043"/>
                  <a:pt x="2315" y="2029"/>
                  <a:pt x="2315" y="2009"/>
                </a:cubicBezTo>
                <a:cubicBezTo>
                  <a:pt x="2315" y="2009"/>
                  <a:pt x="2315" y="2009"/>
                  <a:pt x="2315" y="1889"/>
                </a:cubicBezTo>
                <a:cubicBezTo>
                  <a:pt x="2315" y="1869"/>
                  <a:pt x="2328" y="1855"/>
                  <a:pt x="2348" y="1855"/>
                </a:cubicBezTo>
                <a:moveTo>
                  <a:pt x="2968" y="1855"/>
                </a:moveTo>
                <a:cubicBezTo>
                  <a:pt x="2968" y="1855"/>
                  <a:pt x="2968" y="1855"/>
                  <a:pt x="3160" y="1855"/>
                </a:cubicBezTo>
                <a:cubicBezTo>
                  <a:pt x="3173" y="1855"/>
                  <a:pt x="3193" y="1869"/>
                  <a:pt x="3193" y="1889"/>
                </a:cubicBezTo>
                <a:cubicBezTo>
                  <a:pt x="3193" y="1889"/>
                  <a:pt x="3193" y="1889"/>
                  <a:pt x="3193" y="2009"/>
                </a:cubicBezTo>
                <a:cubicBezTo>
                  <a:pt x="3193" y="2029"/>
                  <a:pt x="3173" y="2043"/>
                  <a:pt x="3160" y="2043"/>
                </a:cubicBezTo>
                <a:cubicBezTo>
                  <a:pt x="3160" y="2043"/>
                  <a:pt x="3160" y="2043"/>
                  <a:pt x="2968" y="2043"/>
                </a:cubicBezTo>
                <a:cubicBezTo>
                  <a:pt x="2954" y="2043"/>
                  <a:pt x="2941" y="2029"/>
                  <a:pt x="2941" y="2009"/>
                </a:cubicBezTo>
                <a:cubicBezTo>
                  <a:pt x="2941" y="2009"/>
                  <a:pt x="2941" y="2009"/>
                  <a:pt x="2941" y="1889"/>
                </a:cubicBezTo>
                <a:cubicBezTo>
                  <a:pt x="2941" y="1869"/>
                  <a:pt x="2954" y="1855"/>
                  <a:pt x="2968" y="1855"/>
                </a:cubicBezTo>
                <a:moveTo>
                  <a:pt x="2657" y="1855"/>
                </a:moveTo>
                <a:cubicBezTo>
                  <a:pt x="2657" y="1855"/>
                  <a:pt x="2657" y="1855"/>
                  <a:pt x="2843" y="1855"/>
                </a:cubicBezTo>
                <a:cubicBezTo>
                  <a:pt x="2863" y="1855"/>
                  <a:pt x="2876" y="1869"/>
                  <a:pt x="2876" y="1889"/>
                </a:cubicBezTo>
                <a:cubicBezTo>
                  <a:pt x="2876" y="1889"/>
                  <a:pt x="2876" y="1889"/>
                  <a:pt x="2876" y="2009"/>
                </a:cubicBezTo>
                <a:cubicBezTo>
                  <a:pt x="2876" y="2029"/>
                  <a:pt x="2863" y="2043"/>
                  <a:pt x="2843" y="2043"/>
                </a:cubicBezTo>
                <a:cubicBezTo>
                  <a:pt x="2843" y="2043"/>
                  <a:pt x="2843" y="2043"/>
                  <a:pt x="2657" y="2043"/>
                </a:cubicBezTo>
                <a:cubicBezTo>
                  <a:pt x="2637" y="2043"/>
                  <a:pt x="2624" y="2029"/>
                  <a:pt x="2624" y="2009"/>
                </a:cubicBezTo>
                <a:cubicBezTo>
                  <a:pt x="2624" y="2009"/>
                  <a:pt x="2624" y="2009"/>
                  <a:pt x="2624" y="1889"/>
                </a:cubicBezTo>
                <a:cubicBezTo>
                  <a:pt x="2624" y="1869"/>
                  <a:pt x="2637" y="1855"/>
                  <a:pt x="2657" y="1855"/>
                </a:cubicBezTo>
                <a:moveTo>
                  <a:pt x="3006" y="1668"/>
                </a:moveTo>
                <a:lnTo>
                  <a:pt x="3006" y="1733"/>
                </a:lnTo>
                <a:lnTo>
                  <a:pt x="3128" y="1733"/>
                </a:lnTo>
                <a:lnTo>
                  <a:pt x="3128" y="1668"/>
                </a:lnTo>
                <a:lnTo>
                  <a:pt x="3006" y="1668"/>
                </a:lnTo>
                <a:close/>
                <a:moveTo>
                  <a:pt x="2689" y="1668"/>
                </a:moveTo>
                <a:lnTo>
                  <a:pt x="2689" y="1733"/>
                </a:lnTo>
                <a:lnTo>
                  <a:pt x="2819" y="1733"/>
                </a:lnTo>
                <a:lnTo>
                  <a:pt x="2819" y="1668"/>
                </a:lnTo>
                <a:lnTo>
                  <a:pt x="2689" y="1668"/>
                </a:lnTo>
                <a:close/>
                <a:moveTo>
                  <a:pt x="2371" y="1668"/>
                </a:moveTo>
                <a:lnTo>
                  <a:pt x="2371" y="1733"/>
                </a:lnTo>
                <a:lnTo>
                  <a:pt x="2502" y="1733"/>
                </a:lnTo>
                <a:lnTo>
                  <a:pt x="2502" y="1668"/>
                </a:lnTo>
                <a:lnTo>
                  <a:pt x="2371" y="1668"/>
                </a:lnTo>
                <a:close/>
                <a:moveTo>
                  <a:pt x="2968" y="1603"/>
                </a:moveTo>
                <a:cubicBezTo>
                  <a:pt x="2968" y="1603"/>
                  <a:pt x="2968" y="1603"/>
                  <a:pt x="3160" y="1603"/>
                </a:cubicBezTo>
                <a:cubicBezTo>
                  <a:pt x="3173" y="1603"/>
                  <a:pt x="3193" y="1617"/>
                  <a:pt x="3193" y="1637"/>
                </a:cubicBezTo>
                <a:cubicBezTo>
                  <a:pt x="3193" y="1637"/>
                  <a:pt x="3193" y="1637"/>
                  <a:pt x="3193" y="1764"/>
                </a:cubicBezTo>
                <a:cubicBezTo>
                  <a:pt x="3193" y="1777"/>
                  <a:pt x="3173" y="1790"/>
                  <a:pt x="3160" y="1790"/>
                </a:cubicBezTo>
                <a:cubicBezTo>
                  <a:pt x="3160" y="1790"/>
                  <a:pt x="3160" y="1790"/>
                  <a:pt x="2968" y="1790"/>
                </a:cubicBezTo>
                <a:cubicBezTo>
                  <a:pt x="2954" y="1790"/>
                  <a:pt x="2941" y="1777"/>
                  <a:pt x="2941" y="1764"/>
                </a:cubicBezTo>
                <a:cubicBezTo>
                  <a:pt x="2941" y="1764"/>
                  <a:pt x="2941" y="1764"/>
                  <a:pt x="2941" y="1637"/>
                </a:cubicBezTo>
                <a:cubicBezTo>
                  <a:pt x="2941" y="1617"/>
                  <a:pt x="2954" y="1603"/>
                  <a:pt x="2968" y="1603"/>
                </a:cubicBezTo>
                <a:moveTo>
                  <a:pt x="2657" y="1603"/>
                </a:moveTo>
                <a:cubicBezTo>
                  <a:pt x="2657" y="1603"/>
                  <a:pt x="2657" y="1603"/>
                  <a:pt x="2843" y="1603"/>
                </a:cubicBezTo>
                <a:cubicBezTo>
                  <a:pt x="2863" y="1603"/>
                  <a:pt x="2876" y="1617"/>
                  <a:pt x="2876" y="1637"/>
                </a:cubicBezTo>
                <a:cubicBezTo>
                  <a:pt x="2876" y="1637"/>
                  <a:pt x="2876" y="1637"/>
                  <a:pt x="2876" y="1764"/>
                </a:cubicBezTo>
                <a:cubicBezTo>
                  <a:pt x="2876" y="1777"/>
                  <a:pt x="2863" y="1790"/>
                  <a:pt x="2843" y="1790"/>
                </a:cubicBezTo>
                <a:cubicBezTo>
                  <a:pt x="2843" y="1790"/>
                  <a:pt x="2843" y="1790"/>
                  <a:pt x="2657" y="1790"/>
                </a:cubicBezTo>
                <a:cubicBezTo>
                  <a:pt x="2637" y="1790"/>
                  <a:pt x="2624" y="1777"/>
                  <a:pt x="2624" y="1764"/>
                </a:cubicBezTo>
                <a:cubicBezTo>
                  <a:pt x="2624" y="1764"/>
                  <a:pt x="2624" y="1764"/>
                  <a:pt x="2624" y="1637"/>
                </a:cubicBezTo>
                <a:cubicBezTo>
                  <a:pt x="2624" y="1617"/>
                  <a:pt x="2637" y="1603"/>
                  <a:pt x="2657" y="1603"/>
                </a:cubicBezTo>
                <a:moveTo>
                  <a:pt x="2348" y="1603"/>
                </a:moveTo>
                <a:cubicBezTo>
                  <a:pt x="2348" y="1603"/>
                  <a:pt x="2348" y="1603"/>
                  <a:pt x="2534" y="1603"/>
                </a:cubicBezTo>
                <a:cubicBezTo>
                  <a:pt x="2553" y="1603"/>
                  <a:pt x="2567" y="1617"/>
                  <a:pt x="2567" y="1637"/>
                </a:cubicBezTo>
                <a:cubicBezTo>
                  <a:pt x="2567" y="1637"/>
                  <a:pt x="2567" y="1637"/>
                  <a:pt x="2567" y="1764"/>
                </a:cubicBezTo>
                <a:cubicBezTo>
                  <a:pt x="2567" y="1777"/>
                  <a:pt x="2553" y="1790"/>
                  <a:pt x="2534" y="1790"/>
                </a:cubicBezTo>
                <a:cubicBezTo>
                  <a:pt x="2534" y="1790"/>
                  <a:pt x="2534" y="1790"/>
                  <a:pt x="2348" y="1790"/>
                </a:cubicBezTo>
                <a:cubicBezTo>
                  <a:pt x="2328" y="1790"/>
                  <a:pt x="2315" y="1777"/>
                  <a:pt x="2315" y="1764"/>
                </a:cubicBezTo>
                <a:cubicBezTo>
                  <a:pt x="2315" y="1764"/>
                  <a:pt x="2315" y="1764"/>
                  <a:pt x="2315" y="1637"/>
                </a:cubicBezTo>
                <a:cubicBezTo>
                  <a:pt x="2315" y="1617"/>
                  <a:pt x="2328" y="1603"/>
                  <a:pt x="2348" y="1603"/>
                </a:cubicBezTo>
                <a:moveTo>
                  <a:pt x="3006" y="1416"/>
                </a:moveTo>
                <a:lnTo>
                  <a:pt x="3006" y="1481"/>
                </a:lnTo>
                <a:lnTo>
                  <a:pt x="3128" y="1481"/>
                </a:lnTo>
                <a:lnTo>
                  <a:pt x="3128" y="1416"/>
                </a:lnTo>
                <a:lnTo>
                  <a:pt x="3006" y="1416"/>
                </a:lnTo>
                <a:close/>
                <a:moveTo>
                  <a:pt x="2689" y="1416"/>
                </a:moveTo>
                <a:lnTo>
                  <a:pt x="2689" y="1481"/>
                </a:lnTo>
                <a:lnTo>
                  <a:pt x="2819" y="1481"/>
                </a:lnTo>
                <a:lnTo>
                  <a:pt x="2819" y="1416"/>
                </a:lnTo>
                <a:lnTo>
                  <a:pt x="2689" y="1416"/>
                </a:lnTo>
                <a:close/>
                <a:moveTo>
                  <a:pt x="2371" y="1416"/>
                </a:moveTo>
                <a:lnTo>
                  <a:pt x="2371" y="1481"/>
                </a:lnTo>
                <a:lnTo>
                  <a:pt x="2502" y="1481"/>
                </a:lnTo>
                <a:lnTo>
                  <a:pt x="2502" y="1416"/>
                </a:lnTo>
                <a:lnTo>
                  <a:pt x="2371" y="1416"/>
                </a:lnTo>
                <a:close/>
                <a:moveTo>
                  <a:pt x="2968" y="1351"/>
                </a:moveTo>
                <a:cubicBezTo>
                  <a:pt x="2968" y="1351"/>
                  <a:pt x="2968" y="1351"/>
                  <a:pt x="3160" y="1351"/>
                </a:cubicBezTo>
                <a:cubicBezTo>
                  <a:pt x="3173" y="1351"/>
                  <a:pt x="3193" y="1364"/>
                  <a:pt x="3193" y="1384"/>
                </a:cubicBezTo>
                <a:cubicBezTo>
                  <a:pt x="3193" y="1384"/>
                  <a:pt x="3193" y="1384"/>
                  <a:pt x="3193" y="1511"/>
                </a:cubicBezTo>
                <a:cubicBezTo>
                  <a:pt x="3193" y="1525"/>
                  <a:pt x="3173" y="1538"/>
                  <a:pt x="3160" y="1538"/>
                </a:cubicBezTo>
                <a:cubicBezTo>
                  <a:pt x="3160" y="1538"/>
                  <a:pt x="3160" y="1538"/>
                  <a:pt x="2968" y="1538"/>
                </a:cubicBezTo>
                <a:cubicBezTo>
                  <a:pt x="2954" y="1538"/>
                  <a:pt x="2941" y="1525"/>
                  <a:pt x="2941" y="1511"/>
                </a:cubicBezTo>
                <a:cubicBezTo>
                  <a:pt x="2941" y="1511"/>
                  <a:pt x="2941" y="1511"/>
                  <a:pt x="2941" y="1384"/>
                </a:cubicBezTo>
                <a:cubicBezTo>
                  <a:pt x="2941" y="1364"/>
                  <a:pt x="2954" y="1351"/>
                  <a:pt x="2968" y="1351"/>
                </a:cubicBezTo>
                <a:moveTo>
                  <a:pt x="2657" y="1351"/>
                </a:moveTo>
                <a:cubicBezTo>
                  <a:pt x="2657" y="1351"/>
                  <a:pt x="2657" y="1351"/>
                  <a:pt x="2843" y="1351"/>
                </a:cubicBezTo>
                <a:cubicBezTo>
                  <a:pt x="2863" y="1351"/>
                  <a:pt x="2876" y="1364"/>
                  <a:pt x="2876" y="1384"/>
                </a:cubicBezTo>
                <a:cubicBezTo>
                  <a:pt x="2876" y="1384"/>
                  <a:pt x="2876" y="1384"/>
                  <a:pt x="2876" y="1511"/>
                </a:cubicBezTo>
                <a:cubicBezTo>
                  <a:pt x="2876" y="1525"/>
                  <a:pt x="2863" y="1538"/>
                  <a:pt x="2843" y="1538"/>
                </a:cubicBezTo>
                <a:cubicBezTo>
                  <a:pt x="2843" y="1538"/>
                  <a:pt x="2843" y="1538"/>
                  <a:pt x="2657" y="1538"/>
                </a:cubicBezTo>
                <a:cubicBezTo>
                  <a:pt x="2637" y="1538"/>
                  <a:pt x="2624" y="1525"/>
                  <a:pt x="2624" y="1511"/>
                </a:cubicBezTo>
                <a:cubicBezTo>
                  <a:pt x="2624" y="1511"/>
                  <a:pt x="2624" y="1511"/>
                  <a:pt x="2624" y="1384"/>
                </a:cubicBezTo>
                <a:cubicBezTo>
                  <a:pt x="2624" y="1364"/>
                  <a:pt x="2637" y="1351"/>
                  <a:pt x="2657" y="1351"/>
                </a:cubicBezTo>
                <a:moveTo>
                  <a:pt x="2348" y="1351"/>
                </a:moveTo>
                <a:cubicBezTo>
                  <a:pt x="2348" y="1351"/>
                  <a:pt x="2348" y="1351"/>
                  <a:pt x="2534" y="1351"/>
                </a:cubicBezTo>
                <a:cubicBezTo>
                  <a:pt x="2553" y="1351"/>
                  <a:pt x="2567" y="1364"/>
                  <a:pt x="2567" y="1384"/>
                </a:cubicBezTo>
                <a:cubicBezTo>
                  <a:pt x="2567" y="1384"/>
                  <a:pt x="2567" y="1384"/>
                  <a:pt x="2567" y="1511"/>
                </a:cubicBezTo>
                <a:cubicBezTo>
                  <a:pt x="2567" y="1525"/>
                  <a:pt x="2553" y="1538"/>
                  <a:pt x="2534" y="1538"/>
                </a:cubicBezTo>
                <a:cubicBezTo>
                  <a:pt x="2534" y="1538"/>
                  <a:pt x="2534" y="1538"/>
                  <a:pt x="2348" y="1538"/>
                </a:cubicBezTo>
                <a:cubicBezTo>
                  <a:pt x="2328" y="1538"/>
                  <a:pt x="2315" y="1525"/>
                  <a:pt x="2315" y="1511"/>
                </a:cubicBezTo>
                <a:cubicBezTo>
                  <a:pt x="2315" y="1511"/>
                  <a:pt x="2315" y="1511"/>
                  <a:pt x="2315" y="1384"/>
                </a:cubicBezTo>
                <a:cubicBezTo>
                  <a:pt x="2315" y="1364"/>
                  <a:pt x="2328" y="1351"/>
                  <a:pt x="2348" y="1351"/>
                </a:cubicBezTo>
                <a:moveTo>
                  <a:pt x="3006" y="1164"/>
                </a:moveTo>
                <a:lnTo>
                  <a:pt x="3006" y="1229"/>
                </a:lnTo>
                <a:lnTo>
                  <a:pt x="3128" y="1229"/>
                </a:lnTo>
                <a:lnTo>
                  <a:pt x="3128" y="1164"/>
                </a:lnTo>
                <a:lnTo>
                  <a:pt x="3006" y="1164"/>
                </a:lnTo>
                <a:close/>
                <a:moveTo>
                  <a:pt x="2689" y="1164"/>
                </a:moveTo>
                <a:lnTo>
                  <a:pt x="2689" y="1229"/>
                </a:lnTo>
                <a:lnTo>
                  <a:pt x="2819" y="1229"/>
                </a:lnTo>
                <a:lnTo>
                  <a:pt x="2819" y="1164"/>
                </a:lnTo>
                <a:lnTo>
                  <a:pt x="2689" y="1164"/>
                </a:lnTo>
                <a:close/>
                <a:moveTo>
                  <a:pt x="2371" y="1164"/>
                </a:moveTo>
                <a:lnTo>
                  <a:pt x="2371" y="1229"/>
                </a:lnTo>
                <a:lnTo>
                  <a:pt x="2502" y="1229"/>
                </a:lnTo>
                <a:lnTo>
                  <a:pt x="2502" y="1164"/>
                </a:lnTo>
                <a:lnTo>
                  <a:pt x="2371" y="1164"/>
                </a:lnTo>
                <a:close/>
                <a:moveTo>
                  <a:pt x="2968" y="1099"/>
                </a:moveTo>
                <a:cubicBezTo>
                  <a:pt x="2968" y="1099"/>
                  <a:pt x="2968" y="1099"/>
                  <a:pt x="3160" y="1099"/>
                </a:cubicBezTo>
                <a:cubicBezTo>
                  <a:pt x="3173" y="1099"/>
                  <a:pt x="3193" y="1112"/>
                  <a:pt x="3193" y="1132"/>
                </a:cubicBezTo>
                <a:cubicBezTo>
                  <a:pt x="3193" y="1132"/>
                  <a:pt x="3193" y="1132"/>
                  <a:pt x="3193" y="1259"/>
                </a:cubicBezTo>
                <a:cubicBezTo>
                  <a:pt x="3193" y="1273"/>
                  <a:pt x="3173" y="1286"/>
                  <a:pt x="3160" y="1286"/>
                </a:cubicBezTo>
                <a:cubicBezTo>
                  <a:pt x="3160" y="1286"/>
                  <a:pt x="3160" y="1286"/>
                  <a:pt x="2968" y="1286"/>
                </a:cubicBezTo>
                <a:cubicBezTo>
                  <a:pt x="2954" y="1286"/>
                  <a:pt x="2941" y="1273"/>
                  <a:pt x="2941" y="1259"/>
                </a:cubicBezTo>
                <a:cubicBezTo>
                  <a:pt x="2941" y="1259"/>
                  <a:pt x="2941" y="1259"/>
                  <a:pt x="2941" y="1132"/>
                </a:cubicBezTo>
                <a:cubicBezTo>
                  <a:pt x="2941" y="1112"/>
                  <a:pt x="2954" y="1099"/>
                  <a:pt x="2968" y="1099"/>
                </a:cubicBezTo>
                <a:moveTo>
                  <a:pt x="2657" y="1099"/>
                </a:moveTo>
                <a:cubicBezTo>
                  <a:pt x="2657" y="1099"/>
                  <a:pt x="2657" y="1099"/>
                  <a:pt x="2843" y="1099"/>
                </a:cubicBezTo>
                <a:cubicBezTo>
                  <a:pt x="2863" y="1099"/>
                  <a:pt x="2876" y="1112"/>
                  <a:pt x="2876" y="1132"/>
                </a:cubicBezTo>
                <a:cubicBezTo>
                  <a:pt x="2876" y="1132"/>
                  <a:pt x="2876" y="1132"/>
                  <a:pt x="2876" y="1259"/>
                </a:cubicBezTo>
                <a:cubicBezTo>
                  <a:pt x="2876" y="1273"/>
                  <a:pt x="2863" y="1286"/>
                  <a:pt x="2843" y="1286"/>
                </a:cubicBezTo>
                <a:cubicBezTo>
                  <a:pt x="2843" y="1286"/>
                  <a:pt x="2843" y="1286"/>
                  <a:pt x="2657" y="1286"/>
                </a:cubicBezTo>
                <a:cubicBezTo>
                  <a:pt x="2637" y="1286"/>
                  <a:pt x="2624" y="1273"/>
                  <a:pt x="2624" y="1259"/>
                </a:cubicBezTo>
                <a:cubicBezTo>
                  <a:pt x="2624" y="1259"/>
                  <a:pt x="2624" y="1259"/>
                  <a:pt x="2624" y="1132"/>
                </a:cubicBezTo>
                <a:cubicBezTo>
                  <a:pt x="2624" y="1112"/>
                  <a:pt x="2637" y="1099"/>
                  <a:pt x="2657" y="1099"/>
                </a:cubicBezTo>
                <a:moveTo>
                  <a:pt x="2348" y="1099"/>
                </a:moveTo>
                <a:cubicBezTo>
                  <a:pt x="2348" y="1099"/>
                  <a:pt x="2348" y="1099"/>
                  <a:pt x="2534" y="1099"/>
                </a:cubicBezTo>
                <a:cubicBezTo>
                  <a:pt x="2553" y="1099"/>
                  <a:pt x="2567" y="1112"/>
                  <a:pt x="2567" y="1132"/>
                </a:cubicBezTo>
                <a:cubicBezTo>
                  <a:pt x="2567" y="1132"/>
                  <a:pt x="2567" y="1132"/>
                  <a:pt x="2567" y="1259"/>
                </a:cubicBezTo>
                <a:cubicBezTo>
                  <a:pt x="2567" y="1273"/>
                  <a:pt x="2553" y="1286"/>
                  <a:pt x="2534" y="1286"/>
                </a:cubicBezTo>
                <a:cubicBezTo>
                  <a:pt x="2534" y="1286"/>
                  <a:pt x="2534" y="1286"/>
                  <a:pt x="2348" y="1286"/>
                </a:cubicBezTo>
                <a:cubicBezTo>
                  <a:pt x="2328" y="1286"/>
                  <a:pt x="2315" y="1273"/>
                  <a:pt x="2315" y="1259"/>
                </a:cubicBezTo>
                <a:cubicBezTo>
                  <a:pt x="2315" y="1259"/>
                  <a:pt x="2315" y="1259"/>
                  <a:pt x="2315" y="1132"/>
                </a:cubicBezTo>
                <a:cubicBezTo>
                  <a:pt x="2315" y="1112"/>
                  <a:pt x="2328" y="1099"/>
                  <a:pt x="2348" y="1099"/>
                </a:cubicBezTo>
                <a:moveTo>
                  <a:pt x="2249" y="1034"/>
                </a:moveTo>
                <a:lnTo>
                  <a:pt x="2249" y="2612"/>
                </a:lnTo>
                <a:cubicBezTo>
                  <a:pt x="2249" y="2612"/>
                  <a:pt x="2249" y="2612"/>
                  <a:pt x="2624" y="2612"/>
                </a:cubicBezTo>
                <a:cubicBezTo>
                  <a:pt x="2624" y="2612"/>
                  <a:pt x="2624" y="2612"/>
                  <a:pt x="2624" y="2387"/>
                </a:cubicBezTo>
                <a:cubicBezTo>
                  <a:pt x="2624" y="2373"/>
                  <a:pt x="2637" y="2360"/>
                  <a:pt x="2657" y="2360"/>
                </a:cubicBezTo>
                <a:cubicBezTo>
                  <a:pt x="2657" y="2360"/>
                  <a:pt x="2657" y="2360"/>
                  <a:pt x="2844" y="2360"/>
                </a:cubicBezTo>
                <a:cubicBezTo>
                  <a:pt x="2864" y="2360"/>
                  <a:pt x="2877" y="2373"/>
                  <a:pt x="2877" y="2387"/>
                </a:cubicBezTo>
                <a:cubicBezTo>
                  <a:pt x="2877" y="2387"/>
                  <a:pt x="2877" y="2387"/>
                  <a:pt x="2877" y="2612"/>
                </a:cubicBezTo>
                <a:cubicBezTo>
                  <a:pt x="2877" y="2612"/>
                  <a:pt x="2877" y="2612"/>
                  <a:pt x="3258" y="2612"/>
                </a:cubicBezTo>
                <a:cubicBezTo>
                  <a:pt x="3258" y="2612"/>
                  <a:pt x="3258" y="2612"/>
                  <a:pt x="3258" y="1034"/>
                </a:cubicBezTo>
                <a:cubicBezTo>
                  <a:pt x="3258" y="1034"/>
                  <a:pt x="3258" y="1034"/>
                  <a:pt x="2249" y="1034"/>
                </a:cubicBezTo>
                <a:moveTo>
                  <a:pt x="2218" y="977"/>
                </a:moveTo>
                <a:cubicBezTo>
                  <a:pt x="2218" y="977"/>
                  <a:pt x="2218" y="977"/>
                  <a:pt x="3281" y="977"/>
                </a:cubicBezTo>
                <a:cubicBezTo>
                  <a:pt x="3281" y="977"/>
                  <a:pt x="3288" y="977"/>
                  <a:pt x="3288" y="977"/>
                </a:cubicBezTo>
                <a:cubicBezTo>
                  <a:pt x="3301" y="977"/>
                  <a:pt x="3315" y="990"/>
                  <a:pt x="3315" y="1010"/>
                </a:cubicBezTo>
                <a:cubicBezTo>
                  <a:pt x="3315" y="1010"/>
                  <a:pt x="3315" y="1010"/>
                  <a:pt x="3315" y="2617"/>
                </a:cubicBezTo>
                <a:cubicBezTo>
                  <a:pt x="3335" y="2617"/>
                  <a:pt x="3348" y="2631"/>
                  <a:pt x="3348" y="2644"/>
                </a:cubicBezTo>
                <a:cubicBezTo>
                  <a:pt x="3348" y="2664"/>
                  <a:pt x="3335" y="2677"/>
                  <a:pt x="3315" y="2677"/>
                </a:cubicBezTo>
                <a:cubicBezTo>
                  <a:pt x="3315" y="2677"/>
                  <a:pt x="3315" y="2677"/>
                  <a:pt x="2185" y="2677"/>
                </a:cubicBezTo>
                <a:cubicBezTo>
                  <a:pt x="2165" y="2677"/>
                  <a:pt x="2152" y="2664"/>
                  <a:pt x="2152" y="2644"/>
                </a:cubicBezTo>
                <a:cubicBezTo>
                  <a:pt x="2152" y="2631"/>
                  <a:pt x="2165" y="2617"/>
                  <a:pt x="2185" y="2617"/>
                </a:cubicBezTo>
                <a:cubicBezTo>
                  <a:pt x="2185" y="2617"/>
                  <a:pt x="2185" y="2617"/>
                  <a:pt x="2185" y="1010"/>
                </a:cubicBezTo>
                <a:cubicBezTo>
                  <a:pt x="2185" y="990"/>
                  <a:pt x="2198" y="977"/>
                  <a:pt x="2218" y="977"/>
                </a:cubicBezTo>
              </a:path>
              <a:path w="3348" h="2677">
                <a:moveTo>
                  <a:pt x="1550" y="2421"/>
                </a:moveTo>
                <a:lnTo>
                  <a:pt x="1960" y="2421"/>
                </a:lnTo>
                <a:lnTo>
                  <a:pt x="1960" y="2511"/>
                </a:lnTo>
                <a:lnTo>
                  <a:pt x="1550" y="2511"/>
                </a:lnTo>
                <a:lnTo>
                  <a:pt x="1550" y="2421"/>
                </a:lnTo>
                <a:close/>
                <a:moveTo>
                  <a:pt x="1037" y="2421"/>
                </a:moveTo>
                <a:lnTo>
                  <a:pt x="1460" y="2421"/>
                </a:lnTo>
                <a:lnTo>
                  <a:pt x="1460" y="2511"/>
                </a:lnTo>
                <a:lnTo>
                  <a:pt x="1037" y="2511"/>
                </a:lnTo>
                <a:lnTo>
                  <a:pt x="1037" y="2421"/>
                </a:lnTo>
                <a:close/>
                <a:moveTo>
                  <a:pt x="294" y="2421"/>
                </a:moveTo>
                <a:lnTo>
                  <a:pt x="704" y="2421"/>
                </a:lnTo>
                <a:lnTo>
                  <a:pt x="704" y="2511"/>
                </a:lnTo>
                <a:lnTo>
                  <a:pt x="294" y="2511"/>
                </a:lnTo>
                <a:lnTo>
                  <a:pt x="294" y="2421"/>
                </a:lnTo>
                <a:close/>
                <a:moveTo>
                  <a:pt x="922" y="2344"/>
                </a:moveTo>
                <a:lnTo>
                  <a:pt x="922" y="2587"/>
                </a:lnTo>
                <a:lnTo>
                  <a:pt x="2088" y="2587"/>
                </a:lnTo>
                <a:lnTo>
                  <a:pt x="2088" y="2344"/>
                </a:lnTo>
                <a:lnTo>
                  <a:pt x="922" y="2344"/>
                </a:lnTo>
                <a:close/>
                <a:moveTo>
                  <a:pt x="166" y="2344"/>
                </a:moveTo>
                <a:lnTo>
                  <a:pt x="166" y="2587"/>
                </a:lnTo>
                <a:lnTo>
                  <a:pt x="832" y="2587"/>
                </a:lnTo>
                <a:lnTo>
                  <a:pt x="832" y="2344"/>
                </a:lnTo>
                <a:lnTo>
                  <a:pt x="166" y="2344"/>
                </a:lnTo>
                <a:close/>
                <a:moveTo>
                  <a:pt x="1793" y="2049"/>
                </a:moveTo>
                <a:lnTo>
                  <a:pt x="1960" y="2049"/>
                </a:lnTo>
                <a:lnTo>
                  <a:pt x="1960" y="2126"/>
                </a:lnTo>
                <a:lnTo>
                  <a:pt x="1793" y="2126"/>
                </a:lnTo>
                <a:lnTo>
                  <a:pt x="1793" y="2049"/>
                </a:lnTo>
                <a:close/>
                <a:moveTo>
                  <a:pt x="1550" y="2049"/>
                </a:moveTo>
                <a:lnTo>
                  <a:pt x="1716" y="2049"/>
                </a:lnTo>
                <a:lnTo>
                  <a:pt x="1716" y="2126"/>
                </a:lnTo>
                <a:lnTo>
                  <a:pt x="1550" y="2126"/>
                </a:lnTo>
                <a:lnTo>
                  <a:pt x="1550" y="2049"/>
                </a:lnTo>
                <a:close/>
                <a:moveTo>
                  <a:pt x="1293" y="2049"/>
                </a:moveTo>
                <a:lnTo>
                  <a:pt x="1460" y="2049"/>
                </a:lnTo>
                <a:lnTo>
                  <a:pt x="1460" y="2126"/>
                </a:lnTo>
                <a:lnTo>
                  <a:pt x="1293" y="2126"/>
                </a:lnTo>
                <a:lnTo>
                  <a:pt x="1293" y="2049"/>
                </a:lnTo>
                <a:close/>
                <a:moveTo>
                  <a:pt x="1037" y="2049"/>
                </a:moveTo>
                <a:lnTo>
                  <a:pt x="1204" y="2049"/>
                </a:lnTo>
                <a:lnTo>
                  <a:pt x="1204" y="2126"/>
                </a:lnTo>
                <a:lnTo>
                  <a:pt x="1037" y="2126"/>
                </a:lnTo>
                <a:lnTo>
                  <a:pt x="1037" y="2049"/>
                </a:lnTo>
                <a:close/>
                <a:moveTo>
                  <a:pt x="538" y="2049"/>
                </a:moveTo>
                <a:lnTo>
                  <a:pt x="704" y="2049"/>
                </a:lnTo>
                <a:lnTo>
                  <a:pt x="704" y="2126"/>
                </a:lnTo>
                <a:lnTo>
                  <a:pt x="538" y="2126"/>
                </a:lnTo>
                <a:lnTo>
                  <a:pt x="538" y="2049"/>
                </a:lnTo>
                <a:close/>
                <a:moveTo>
                  <a:pt x="294" y="2049"/>
                </a:moveTo>
                <a:lnTo>
                  <a:pt x="461" y="2049"/>
                </a:lnTo>
                <a:lnTo>
                  <a:pt x="461" y="2126"/>
                </a:lnTo>
                <a:lnTo>
                  <a:pt x="294" y="2126"/>
                </a:lnTo>
                <a:lnTo>
                  <a:pt x="294" y="2049"/>
                </a:lnTo>
                <a:close/>
                <a:moveTo>
                  <a:pt x="538" y="1883"/>
                </a:moveTo>
                <a:lnTo>
                  <a:pt x="704" y="1883"/>
                </a:lnTo>
                <a:lnTo>
                  <a:pt x="704" y="1960"/>
                </a:lnTo>
                <a:lnTo>
                  <a:pt x="538" y="1960"/>
                </a:lnTo>
                <a:lnTo>
                  <a:pt x="538" y="1883"/>
                </a:lnTo>
                <a:close/>
                <a:moveTo>
                  <a:pt x="294" y="1883"/>
                </a:moveTo>
                <a:lnTo>
                  <a:pt x="461" y="1883"/>
                </a:lnTo>
                <a:lnTo>
                  <a:pt x="461" y="1960"/>
                </a:lnTo>
                <a:lnTo>
                  <a:pt x="294" y="1960"/>
                </a:lnTo>
                <a:lnTo>
                  <a:pt x="294" y="1883"/>
                </a:lnTo>
                <a:close/>
                <a:moveTo>
                  <a:pt x="1793" y="1883"/>
                </a:moveTo>
                <a:lnTo>
                  <a:pt x="1960" y="1883"/>
                </a:lnTo>
                <a:lnTo>
                  <a:pt x="1960" y="1960"/>
                </a:lnTo>
                <a:lnTo>
                  <a:pt x="1793" y="1960"/>
                </a:lnTo>
                <a:lnTo>
                  <a:pt x="1793" y="1883"/>
                </a:lnTo>
                <a:close/>
                <a:moveTo>
                  <a:pt x="1550" y="1883"/>
                </a:moveTo>
                <a:lnTo>
                  <a:pt x="1716" y="1883"/>
                </a:lnTo>
                <a:lnTo>
                  <a:pt x="1716" y="1960"/>
                </a:lnTo>
                <a:lnTo>
                  <a:pt x="1550" y="1960"/>
                </a:lnTo>
                <a:lnTo>
                  <a:pt x="1550" y="1883"/>
                </a:lnTo>
                <a:close/>
                <a:moveTo>
                  <a:pt x="1293" y="1883"/>
                </a:moveTo>
                <a:lnTo>
                  <a:pt x="1460" y="1883"/>
                </a:lnTo>
                <a:lnTo>
                  <a:pt x="1460" y="1960"/>
                </a:lnTo>
                <a:lnTo>
                  <a:pt x="1293" y="1960"/>
                </a:lnTo>
                <a:lnTo>
                  <a:pt x="1293" y="1883"/>
                </a:lnTo>
                <a:close/>
                <a:moveTo>
                  <a:pt x="1037" y="1883"/>
                </a:moveTo>
                <a:lnTo>
                  <a:pt x="1204" y="1883"/>
                </a:lnTo>
                <a:lnTo>
                  <a:pt x="1204" y="1960"/>
                </a:lnTo>
                <a:lnTo>
                  <a:pt x="1037" y="1960"/>
                </a:lnTo>
                <a:lnTo>
                  <a:pt x="1037" y="1883"/>
                </a:lnTo>
                <a:close/>
                <a:moveTo>
                  <a:pt x="1793" y="1716"/>
                </a:moveTo>
                <a:lnTo>
                  <a:pt x="1960" y="1716"/>
                </a:lnTo>
                <a:lnTo>
                  <a:pt x="1960" y="1793"/>
                </a:lnTo>
                <a:lnTo>
                  <a:pt x="1793" y="1793"/>
                </a:lnTo>
                <a:lnTo>
                  <a:pt x="1793" y="1716"/>
                </a:lnTo>
                <a:close/>
                <a:moveTo>
                  <a:pt x="1550" y="1716"/>
                </a:moveTo>
                <a:lnTo>
                  <a:pt x="1716" y="1716"/>
                </a:lnTo>
                <a:lnTo>
                  <a:pt x="1716" y="1793"/>
                </a:lnTo>
                <a:lnTo>
                  <a:pt x="1550" y="1793"/>
                </a:lnTo>
                <a:lnTo>
                  <a:pt x="1550" y="1716"/>
                </a:lnTo>
                <a:close/>
                <a:moveTo>
                  <a:pt x="1293" y="1716"/>
                </a:moveTo>
                <a:lnTo>
                  <a:pt x="1460" y="1716"/>
                </a:lnTo>
                <a:lnTo>
                  <a:pt x="1460" y="1793"/>
                </a:lnTo>
                <a:lnTo>
                  <a:pt x="1293" y="1793"/>
                </a:lnTo>
                <a:lnTo>
                  <a:pt x="1293" y="1716"/>
                </a:lnTo>
                <a:close/>
                <a:moveTo>
                  <a:pt x="1037" y="1716"/>
                </a:moveTo>
                <a:lnTo>
                  <a:pt x="1204" y="1716"/>
                </a:lnTo>
                <a:lnTo>
                  <a:pt x="1204" y="1793"/>
                </a:lnTo>
                <a:lnTo>
                  <a:pt x="1037" y="1793"/>
                </a:lnTo>
                <a:lnTo>
                  <a:pt x="1037" y="1716"/>
                </a:lnTo>
                <a:close/>
                <a:moveTo>
                  <a:pt x="538" y="1716"/>
                </a:moveTo>
                <a:lnTo>
                  <a:pt x="704" y="1716"/>
                </a:lnTo>
                <a:lnTo>
                  <a:pt x="704" y="1793"/>
                </a:lnTo>
                <a:lnTo>
                  <a:pt x="538" y="1793"/>
                </a:lnTo>
                <a:lnTo>
                  <a:pt x="538" y="1716"/>
                </a:lnTo>
                <a:close/>
                <a:moveTo>
                  <a:pt x="294" y="1716"/>
                </a:moveTo>
                <a:lnTo>
                  <a:pt x="461" y="1716"/>
                </a:lnTo>
                <a:lnTo>
                  <a:pt x="461" y="1793"/>
                </a:lnTo>
                <a:lnTo>
                  <a:pt x="294" y="1793"/>
                </a:lnTo>
                <a:lnTo>
                  <a:pt x="294" y="1716"/>
                </a:lnTo>
                <a:close/>
                <a:moveTo>
                  <a:pt x="538" y="1550"/>
                </a:moveTo>
                <a:lnTo>
                  <a:pt x="704" y="1550"/>
                </a:lnTo>
                <a:lnTo>
                  <a:pt x="704" y="1627"/>
                </a:lnTo>
                <a:lnTo>
                  <a:pt x="538" y="1627"/>
                </a:lnTo>
                <a:lnTo>
                  <a:pt x="538" y="1550"/>
                </a:lnTo>
                <a:close/>
                <a:moveTo>
                  <a:pt x="294" y="1550"/>
                </a:moveTo>
                <a:lnTo>
                  <a:pt x="461" y="1550"/>
                </a:lnTo>
                <a:lnTo>
                  <a:pt x="461" y="1627"/>
                </a:lnTo>
                <a:lnTo>
                  <a:pt x="294" y="1627"/>
                </a:lnTo>
                <a:lnTo>
                  <a:pt x="294" y="1550"/>
                </a:lnTo>
                <a:close/>
                <a:moveTo>
                  <a:pt x="1793" y="1550"/>
                </a:moveTo>
                <a:lnTo>
                  <a:pt x="1960" y="1550"/>
                </a:lnTo>
                <a:lnTo>
                  <a:pt x="1960" y="1627"/>
                </a:lnTo>
                <a:lnTo>
                  <a:pt x="1793" y="1627"/>
                </a:lnTo>
                <a:lnTo>
                  <a:pt x="1793" y="1550"/>
                </a:lnTo>
                <a:close/>
                <a:moveTo>
                  <a:pt x="1550" y="1550"/>
                </a:moveTo>
                <a:lnTo>
                  <a:pt x="1716" y="1550"/>
                </a:lnTo>
                <a:lnTo>
                  <a:pt x="1716" y="1627"/>
                </a:lnTo>
                <a:lnTo>
                  <a:pt x="1550" y="1627"/>
                </a:lnTo>
                <a:lnTo>
                  <a:pt x="1550" y="1550"/>
                </a:lnTo>
                <a:close/>
                <a:moveTo>
                  <a:pt x="1293" y="1550"/>
                </a:moveTo>
                <a:lnTo>
                  <a:pt x="1460" y="1550"/>
                </a:lnTo>
                <a:lnTo>
                  <a:pt x="1460" y="1627"/>
                </a:lnTo>
                <a:lnTo>
                  <a:pt x="1293" y="1627"/>
                </a:lnTo>
                <a:lnTo>
                  <a:pt x="1293" y="1550"/>
                </a:lnTo>
                <a:close/>
                <a:moveTo>
                  <a:pt x="1037" y="1550"/>
                </a:moveTo>
                <a:lnTo>
                  <a:pt x="1204" y="1550"/>
                </a:lnTo>
                <a:lnTo>
                  <a:pt x="1204" y="1627"/>
                </a:lnTo>
                <a:lnTo>
                  <a:pt x="1037" y="1627"/>
                </a:lnTo>
                <a:lnTo>
                  <a:pt x="1037" y="1550"/>
                </a:lnTo>
                <a:close/>
                <a:moveTo>
                  <a:pt x="1793" y="1383"/>
                </a:moveTo>
                <a:lnTo>
                  <a:pt x="1960" y="1383"/>
                </a:lnTo>
                <a:lnTo>
                  <a:pt x="1960" y="1460"/>
                </a:lnTo>
                <a:lnTo>
                  <a:pt x="1793" y="1460"/>
                </a:lnTo>
                <a:lnTo>
                  <a:pt x="1793" y="1383"/>
                </a:lnTo>
                <a:close/>
                <a:moveTo>
                  <a:pt x="1550" y="1383"/>
                </a:moveTo>
                <a:lnTo>
                  <a:pt x="1716" y="1383"/>
                </a:lnTo>
                <a:lnTo>
                  <a:pt x="1716" y="1460"/>
                </a:lnTo>
                <a:lnTo>
                  <a:pt x="1550" y="1460"/>
                </a:lnTo>
                <a:lnTo>
                  <a:pt x="1550" y="1383"/>
                </a:lnTo>
                <a:close/>
                <a:moveTo>
                  <a:pt x="1293" y="1383"/>
                </a:moveTo>
                <a:lnTo>
                  <a:pt x="1460" y="1383"/>
                </a:lnTo>
                <a:lnTo>
                  <a:pt x="1460" y="1460"/>
                </a:lnTo>
                <a:lnTo>
                  <a:pt x="1293" y="1460"/>
                </a:lnTo>
                <a:lnTo>
                  <a:pt x="1293" y="1383"/>
                </a:lnTo>
                <a:close/>
                <a:moveTo>
                  <a:pt x="1037" y="1383"/>
                </a:moveTo>
                <a:lnTo>
                  <a:pt x="1204" y="1383"/>
                </a:lnTo>
                <a:lnTo>
                  <a:pt x="1204" y="1460"/>
                </a:lnTo>
                <a:lnTo>
                  <a:pt x="1037" y="1460"/>
                </a:lnTo>
                <a:lnTo>
                  <a:pt x="1037" y="1383"/>
                </a:lnTo>
                <a:close/>
                <a:moveTo>
                  <a:pt x="538" y="1383"/>
                </a:moveTo>
                <a:lnTo>
                  <a:pt x="704" y="1383"/>
                </a:lnTo>
                <a:lnTo>
                  <a:pt x="704" y="1460"/>
                </a:lnTo>
                <a:lnTo>
                  <a:pt x="538" y="1460"/>
                </a:lnTo>
                <a:lnTo>
                  <a:pt x="538" y="1383"/>
                </a:lnTo>
                <a:close/>
                <a:moveTo>
                  <a:pt x="294" y="1383"/>
                </a:moveTo>
                <a:lnTo>
                  <a:pt x="461" y="1383"/>
                </a:lnTo>
                <a:lnTo>
                  <a:pt x="461" y="1460"/>
                </a:lnTo>
                <a:lnTo>
                  <a:pt x="294" y="1460"/>
                </a:lnTo>
                <a:lnTo>
                  <a:pt x="294" y="1383"/>
                </a:lnTo>
                <a:close/>
                <a:moveTo>
                  <a:pt x="1793" y="1204"/>
                </a:moveTo>
                <a:lnTo>
                  <a:pt x="1960" y="1204"/>
                </a:lnTo>
                <a:lnTo>
                  <a:pt x="1960" y="1293"/>
                </a:lnTo>
                <a:lnTo>
                  <a:pt x="1793" y="1293"/>
                </a:lnTo>
                <a:lnTo>
                  <a:pt x="1793" y="1204"/>
                </a:lnTo>
                <a:close/>
                <a:moveTo>
                  <a:pt x="1550" y="1204"/>
                </a:moveTo>
                <a:lnTo>
                  <a:pt x="1716" y="1204"/>
                </a:lnTo>
                <a:lnTo>
                  <a:pt x="1716" y="1293"/>
                </a:lnTo>
                <a:lnTo>
                  <a:pt x="1550" y="1293"/>
                </a:lnTo>
                <a:lnTo>
                  <a:pt x="1550" y="1204"/>
                </a:lnTo>
                <a:close/>
                <a:moveTo>
                  <a:pt x="1293" y="1204"/>
                </a:moveTo>
                <a:lnTo>
                  <a:pt x="1460" y="1204"/>
                </a:lnTo>
                <a:lnTo>
                  <a:pt x="1460" y="1293"/>
                </a:lnTo>
                <a:lnTo>
                  <a:pt x="1293" y="1293"/>
                </a:lnTo>
                <a:lnTo>
                  <a:pt x="1293" y="1204"/>
                </a:lnTo>
                <a:close/>
                <a:moveTo>
                  <a:pt x="1037" y="1204"/>
                </a:moveTo>
                <a:lnTo>
                  <a:pt x="1204" y="1204"/>
                </a:lnTo>
                <a:lnTo>
                  <a:pt x="1204" y="1293"/>
                </a:lnTo>
                <a:lnTo>
                  <a:pt x="1037" y="1293"/>
                </a:lnTo>
                <a:lnTo>
                  <a:pt x="1037" y="1204"/>
                </a:lnTo>
                <a:close/>
                <a:moveTo>
                  <a:pt x="538" y="1204"/>
                </a:moveTo>
                <a:lnTo>
                  <a:pt x="704" y="1204"/>
                </a:lnTo>
                <a:lnTo>
                  <a:pt x="704" y="1293"/>
                </a:lnTo>
                <a:lnTo>
                  <a:pt x="538" y="1293"/>
                </a:lnTo>
                <a:lnTo>
                  <a:pt x="538" y="1204"/>
                </a:lnTo>
                <a:close/>
                <a:moveTo>
                  <a:pt x="294" y="1204"/>
                </a:moveTo>
                <a:lnTo>
                  <a:pt x="461" y="1204"/>
                </a:lnTo>
                <a:lnTo>
                  <a:pt x="461" y="1293"/>
                </a:lnTo>
                <a:lnTo>
                  <a:pt x="294" y="1293"/>
                </a:lnTo>
                <a:lnTo>
                  <a:pt x="294" y="1204"/>
                </a:lnTo>
                <a:close/>
                <a:moveTo>
                  <a:pt x="1793" y="1037"/>
                </a:moveTo>
                <a:lnTo>
                  <a:pt x="1960" y="1037"/>
                </a:lnTo>
                <a:lnTo>
                  <a:pt x="1960" y="1127"/>
                </a:lnTo>
                <a:lnTo>
                  <a:pt x="1793" y="1127"/>
                </a:lnTo>
                <a:lnTo>
                  <a:pt x="1793" y="1037"/>
                </a:lnTo>
                <a:close/>
                <a:moveTo>
                  <a:pt x="1550" y="1037"/>
                </a:moveTo>
                <a:lnTo>
                  <a:pt x="1716" y="1037"/>
                </a:lnTo>
                <a:lnTo>
                  <a:pt x="1716" y="1127"/>
                </a:lnTo>
                <a:lnTo>
                  <a:pt x="1550" y="1127"/>
                </a:lnTo>
                <a:lnTo>
                  <a:pt x="1550" y="1037"/>
                </a:lnTo>
                <a:close/>
                <a:moveTo>
                  <a:pt x="1293" y="1037"/>
                </a:moveTo>
                <a:lnTo>
                  <a:pt x="1460" y="1037"/>
                </a:lnTo>
                <a:lnTo>
                  <a:pt x="1460" y="1127"/>
                </a:lnTo>
                <a:lnTo>
                  <a:pt x="1293" y="1127"/>
                </a:lnTo>
                <a:lnTo>
                  <a:pt x="1293" y="1037"/>
                </a:lnTo>
                <a:close/>
                <a:moveTo>
                  <a:pt x="1037" y="1037"/>
                </a:moveTo>
                <a:lnTo>
                  <a:pt x="1204" y="1037"/>
                </a:lnTo>
                <a:lnTo>
                  <a:pt x="1204" y="1127"/>
                </a:lnTo>
                <a:lnTo>
                  <a:pt x="1037" y="1127"/>
                </a:lnTo>
                <a:lnTo>
                  <a:pt x="1037" y="1037"/>
                </a:lnTo>
                <a:close/>
                <a:moveTo>
                  <a:pt x="538" y="1037"/>
                </a:moveTo>
                <a:lnTo>
                  <a:pt x="704" y="1037"/>
                </a:lnTo>
                <a:lnTo>
                  <a:pt x="704" y="1127"/>
                </a:lnTo>
                <a:lnTo>
                  <a:pt x="538" y="1127"/>
                </a:lnTo>
                <a:lnTo>
                  <a:pt x="538" y="1037"/>
                </a:lnTo>
                <a:close/>
                <a:moveTo>
                  <a:pt x="294" y="1037"/>
                </a:moveTo>
                <a:lnTo>
                  <a:pt x="461" y="1037"/>
                </a:lnTo>
                <a:lnTo>
                  <a:pt x="461" y="1127"/>
                </a:lnTo>
                <a:lnTo>
                  <a:pt x="294" y="1127"/>
                </a:lnTo>
                <a:lnTo>
                  <a:pt x="294" y="1037"/>
                </a:lnTo>
                <a:close/>
                <a:moveTo>
                  <a:pt x="166" y="922"/>
                </a:moveTo>
                <a:lnTo>
                  <a:pt x="166" y="2254"/>
                </a:lnTo>
                <a:lnTo>
                  <a:pt x="832" y="2254"/>
                </a:lnTo>
                <a:lnTo>
                  <a:pt x="832" y="922"/>
                </a:lnTo>
                <a:lnTo>
                  <a:pt x="166" y="922"/>
                </a:lnTo>
                <a:close/>
                <a:moveTo>
                  <a:pt x="1793" y="871"/>
                </a:moveTo>
                <a:lnTo>
                  <a:pt x="1960" y="871"/>
                </a:lnTo>
                <a:lnTo>
                  <a:pt x="1960" y="960"/>
                </a:lnTo>
                <a:lnTo>
                  <a:pt x="1793" y="960"/>
                </a:lnTo>
                <a:lnTo>
                  <a:pt x="1793" y="871"/>
                </a:lnTo>
                <a:close/>
                <a:moveTo>
                  <a:pt x="1550" y="871"/>
                </a:moveTo>
                <a:lnTo>
                  <a:pt x="1716" y="871"/>
                </a:lnTo>
                <a:lnTo>
                  <a:pt x="1716" y="960"/>
                </a:lnTo>
                <a:lnTo>
                  <a:pt x="1550" y="960"/>
                </a:lnTo>
                <a:lnTo>
                  <a:pt x="1550" y="871"/>
                </a:lnTo>
                <a:close/>
                <a:moveTo>
                  <a:pt x="1293" y="871"/>
                </a:moveTo>
                <a:lnTo>
                  <a:pt x="1460" y="871"/>
                </a:lnTo>
                <a:lnTo>
                  <a:pt x="1460" y="960"/>
                </a:lnTo>
                <a:lnTo>
                  <a:pt x="1293" y="960"/>
                </a:lnTo>
                <a:lnTo>
                  <a:pt x="1293" y="871"/>
                </a:lnTo>
                <a:close/>
                <a:moveTo>
                  <a:pt x="1037" y="871"/>
                </a:moveTo>
                <a:lnTo>
                  <a:pt x="1204" y="871"/>
                </a:lnTo>
                <a:lnTo>
                  <a:pt x="1204" y="960"/>
                </a:lnTo>
                <a:lnTo>
                  <a:pt x="1037" y="960"/>
                </a:lnTo>
                <a:lnTo>
                  <a:pt x="1037" y="871"/>
                </a:lnTo>
                <a:close/>
                <a:moveTo>
                  <a:pt x="1793" y="704"/>
                </a:moveTo>
                <a:lnTo>
                  <a:pt x="1960" y="704"/>
                </a:lnTo>
                <a:lnTo>
                  <a:pt x="1960" y="794"/>
                </a:lnTo>
                <a:lnTo>
                  <a:pt x="1793" y="794"/>
                </a:lnTo>
                <a:lnTo>
                  <a:pt x="1793" y="704"/>
                </a:lnTo>
                <a:close/>
                <a:moveTo>
                  <a:pt x="1550" y="704"/>
                </a:moveTo>
                <a:lnTo>
                  <a:pt x="1716" y="704"/>
                </a:lnTo>
                <a:lnTo>
                  <a:pt x="1716" y="794"/>
                </a:lnTo>
                <a:lnTo>
                  <a:pt x="1550" y="794"/>
                </a:lnTo>
                <a:lnTo>
                  <a:pt x="1550" y="704"/>
                </a:lnTo>
                <a:close/>
                <a:moveTo>
                  <a:pt x="1293" y="704"/>
                </a:moveTo>
                <a:lnTo>
                  <a:pt x="1460" y="704"/>
                </a:lnTo>
                <a:lnTo>
                  <a:pt x="1460" y="794"/>
                </a:lnTo>
                <a:lnTo>
                  <a:pt x="1293" y="794"/>
                </a:lnTo>
                <a:lnTo>
                  <a:pt x="1293" y="704"/>
                </a:lnTo>
                <a:close/>
                <a:moveTo>
                  <a:pt x="1037" y="704"/>
                </a:moveTo>
                <a:lnTo>
                  <a:pt x="1204" y="704"/>
                </a:lnTo>
                <a:lnTo>
                  <a:pt x="1204" y="794"/>
                </a:lnTo>
                <a:lnTo>
                  <a:pt x="1037" y="794"/>
                </a:lnTo>
                <a:lnTo>
                  <a:pt x="1037" y="704"/>
                </a:lnTo>
                <a:close/>
                <a:moveTo>
                  <a:pt x="1793" y="538"/>
                </a:moveTo>
                <a:lnTo>
                  <a:pt x="1960" y="538"/>
                </a:lnTo>
                <a:lnTo>
                  <a:pt x="1960" y="627"/>
                </a:lnTo>
                <a:lnTo>
                  <a:pt x="1793" y="627"/>
                </a:lnTo>
                <a:lnTo>
                  <a:pt x="1793" y="538"/>
                </a:lnTo>
                <a:close/>
                <a:moveTo>
                  <a:pt x="1550" y="538"/>
                </a:moveTo>
                <a:lnTo>
                  <a:pt x="1716" y="538"/>
                </a:lnTo>
                <a:lnTo>
                  <a:pt x="1716" y="627"/>
                </a:lnTo>
                <a:lnTo>
                  <a:pt x="1550" y="627"/>
                </a:lnTo>
                <a:lnTo>
                  <a:pt x="1550" y="538"/>
                </a:lnTo>
                <a:close/>
                <a:moveTo>
                  <a:pt x="1293" y="538"/>
                </a:moveTo>
                <a:lnTo>
                  <a:pt x="1460" y="538"/>
                </a:lnTo>
                <a:lnTo>
                  <a:pt x="1460" y="627"/>
                </a:lnTo>
                <a:lnTo>
                  <a:pt x="1293" y="627"/>
                </a:lnTo>
                <a:lnTo>
                  <a:pt x="1293" y="538"/>
                </a:lnTo>
                <a:close/>
                <a:moveTo>
                  <a:pt x="1037" y="538"/>
                </a:moveTo>
                <a:lnTo>
                  <a:pt x="1204" y="538"/>
                </a:lnTo>
                <a:lnTo>
                  <a:pt x="1204" y="627"/>
                </a:lnTo>
                <a:lnTo>
                  <a:pt x="1037" y="627"/>
                </a:lnTo>
                <a:lnTo>
                  <a:pt x="1037" y="538"/>
                </a:lnTo>
                <a:close/>
                <a:moveTo>
                  <a:pt x="1793" y="371"/>
                </a:moveTo>
                <a:lnTo>
                  <a:pt x="1960" y="371"/>
                </a:lnTo>
                <a:lnTo>
                  <a:pt x="1960" y="461"/>
                </a:lnTo>
                <a:lnTo>
                  <a:pt x="1793" y="461"/>
                </a:lnTo>
                <a:lnTo>
                  <a:pt x="1793" y="371"/>
                </a:lnTo>
                <a:close/>
                <a:moveTo>
                  <a:pt x="1550" y="371"/>
                </a:moveTo>
                <a:lnTo>
                  <a:pt x="1716" y="371"/>
                </a:lnTo>
                <a:lnTo>
                  <a:pt x="1716" y="461"/>
                </a:lnTo>
                <a:lnTo>
                  <a:pt x="1550" y="461"/>
                </a:lnTo>
                <a:lnTo>
                  <a:pt x="1550" y="371"/>
                </a:lnTo>
                <a:close/>
                <a:moveTo>
                  <a:pt x="1293" y="371"/>
                </a:moveTo>
                <a:lnTo>
                  <a:pt x="1460" y="371"/>
                </a:lnTo>
                <a:lnTo>
                  <a:pt x="1460" y="461"/>
                </a:lnTo>
                <a:lnTo>
                  <a:pt x="1293" y="461"/>
                </a:lnTo>
                <a:lnTo>
                  <a:pt x="1293" y="371"/>
                </a:lnTo>
                <a:close/>
                <a:moveTo>
                  <a:pt x="1037" y="371"/>
                </a:moveTo>
                <a:lnTo>
                  <a:pt x="1204" y="371"/>
                </a:lnTo>
                <a:lnTo>
                  <a:pt x="1204" y="461"/>
                </a:lnTo>
                <a:lnTo>
                  <a:pt x="1037" y="461"/>
                </a:lnTo>
                <a:lnTo>
                  <a:pt x="1037" y="371"/>
                </a:lnTo>
                <a:close/>
                <a:moveTo>
                  <a:pt x="1793" y="204"/>
                </a:moveTo>
                <a:lnTo>
                  <a:pt x="1960" y="204"/>
                </a:lnTo>
                <a:lnTo>
                  <a:pt x="1960" y="294"/>
                </a:lnTo>
                <a:lnTo>
                  <a:pt x="1793" y="294"/>
                </a:lnTo>
                <a:lnTo>
                  <a:pt x="1793" y="204"/>
                </a:lnTo>
                <a:close/>
                <a:moveTo>
                  <a:pt x="1550" y="204"/>
                </a:moveTo>
                <a:lnTo>
                  <a:pt x="1716" y="204"/>
                </a:lnTo>
                <a:lnTo>
                  <a:pt x="1716" y="294"/>
                </a:lnTo>
                <a:lnTo>
                  <a:pt x="1550" y="294"/>
                </a:lnTo>
                <a:lnTo>
                  <a:pt x="1550" y="204"/>
                </a:lnTo>
                <a:close/>
                <a:moveTo>
                  <a:pt x="1293" y="204"/>
                </a:moveTo>
                <a:lnTo>
                  <a:pt x="1460" y="204"/>
                </a:lnTo>
                <a:lnTo>
                  <a:pt x="1460" y="294"/>
                </a:lnTo>
                <a:lnTo>
                  <a:pt x="1293" y="294"/>
                </a:lnTo>
                <a:lnTo>
                  <a:pt x="1293" y="204"/>
                </a:lnTo>
                <a:close/>
                <a:moveTo>
                  <a:pt x="1037" y="204"/>
                </a:moveTo>
                <a:lnTo>
                  <a:pt x="1204" y="204"/>
                </a:lnTo>
                <a:lnTo>
                  <a:pt x="1204" y="294"/>
                </a:lnTo>
                <a:lnTo>
                  <a:pt x="1037" y="294"/>
                </a:lnTo>
                <a:lnTo>
                  <a:pt x="1037" y="204"/>
                </a:lnTo>
                <a:close/>
                <a:moveTo>
                  <a:pt x="922" y="76"/>
                </a:moveTo>
                <a:lnTo>
                  <a:pt x="922" y="2254"/>
                </a:lnTo>
                <a:lnTo>
                  <a:pt x="2088" y="2254"/>
                </a:lnTo>
                <a:lnTo>
                  <a:pt x="2088" y="76"/>
                </a:lnTo>
                <a:lnTo>
                  <a:pt x="922" y="76"/>
                </a:lnTo>
                <a:close/>
                <a:moveTo>
                  <a:pt x="832" y="0"/>
                </a:moveTo>
                <a:lnTo>
                  <a:pt x="2165" y="0"/>
                </a:lnTo>
                <a:lnTo>
                  <a:pt x="2165" y="2587"/>
                </a:lnTo>
                <a:lnTo>
                  <a:pt x="2254" y="2587"/>
                </a:lnTo>
                <a:lnTo>
                  <a:pt x="2254" y="2677"/>
                </a:lnTo>
                <a:lnTo>
                  <a:pt x="0" y="2677"/>
                </a:lnTo>
                <a:lnTo>
                  <a:pt x="0" y="2587"/>
                </a:lnTo>
                <a:lnTo>
                  <a:pt x="76" y="2587"/>
                </a:lnTo>
                <a:lnTo>
                  <a:pt x="76" y="832"/>
                </a:lnTo>
                <a:lnTo>
                  <a:pt x="832" y="832"/>
                </a:lnTo>
                <a:lnTo>
                  <a:pt x="832" y="0"/>
                </a:lnTo>
                <a:close/>
              </a:path>
            </a:pathLst>
          </a:cu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132" name="textbox 132"/>
          <p:cNvSpPr/>
          <p:nvPr/>
        </p:nvSpPr>
        <p:spPr>
          <a:xfrm>
            <a:off x="762151" y="529514"/>
            <a:ext cx="4489132" cy="44815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3377"/>
              </a:lnSpc>
            </a:pP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IDE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中使用</a:t>
            </a: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Github</a:t>
            </a:r>
            <a:r>
              <a:rPr sz="2775" b="1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75" b="1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Copilot</a:t>
            </a:r>
            <a:endParaRPr sz="2775">
              <a:latin typeface="Arial"/>
              <a:ea typeface="Arial"/>
              <a:cs typeface="Arial"/>
            </a:endParaRPr>
          </a:p>
        </p:txBody>
      </p:sp>
      <p:sp>
        <p:nvSpPr>
          <p:cNvPr id="134" name="textbox 134"/>
          <p:cNvSpPr/>
          <p:nvPr/>
        </p:nvSpPr>
        <p:spPr>
          <a:xfrm>
            <a:off x="757172" y="6249734"/>
            <a:ext cx="10681335" cy="17954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261"/>
              </a:lnSpc>
            </a:pP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请在插入菜单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975" kern="0" spc="23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页眉和页脚中修改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此文本</a:t>
            </a:r>
            <a:r>
              <a:rPr sz="975" kern="0" spc="8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</a:t>
            </a:r>
            <a:r>
              <a:rPr sz="975" kern="0">
                <a:solidFill>
                  <a:srgbClr val="80808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975" kern="0" spc="15">
                <a:solidFill>
                  <a:srgbClr val="808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6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136" name="textbox 136"/>
          <p:cNvSpPr/>
          <p:nvPr/>
        </p:nvSpPr>
        <p:spPr>
          <a:xfrm>
            <a:off x="8464733" y="1211517"/>
            <a:ext cx="1213008" cy="87344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2283"/>
              </a:lnSpc>
            </a:pPr>
            <a:r>
              <a:rPr b="1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代码补全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0001" eaLnBrk="0">
              <a:lnSpc>
                <a:spcPts val="1464"/>
              </a:lnSpc>
              <a:spcBef>
                <a:spcPts val="316"/>
              </a:spcBef>
            </a:pPr>
            <a:r>
              <a:rPr sz="1050" kern="0" spc="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Ghost Text</a:t>
            </a:r>
            <a:endParaRPr sz="105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464"/>
              </a:lnSpc>
              <a:spcBef>
                <a:spcPts val="251"/>
              </a:spcBef>
            </a:pPr>
            <a:r>
              <a:rPr sz="1050" kern="0" spc="23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Comments to </a:t>
            </a:r>
            <a:r>
              <a:rPr sz="1050" kern="0" spc="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Code</a:t>
            </a:r>
            <a:endParaRPr sz="1050">
              <a:latin typeface="Arial"/>
              <a:ea typeface="Arial"/>
              <a:cs typeface="Arial"/>
            </a:endParaRPr>
          </a:p>
        </p:txBody>
      </p:sp>
      <p:sp>
        <p:nvSpPr>
          <p:cNvPr id="138" name="textbox 138"/>
          <p:cNvSpPr/>
          <p:nvPr/>
        </p:nvSpPr>
        <p:spPr>
          <a:xfrm>
            <a:off x="8463590" y="3853425"/>
            <a:ext cx="1012983" cy="9734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10953" eaLnBrk="0">
              <a:lnSpc>
                <a:spcPts val="2288"/>
              </a:lnSpc>
            </a:pPr>
            <a:r>
              <a:rPr b="1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智能操作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5000"/>
              </a:lnSpc>
            </a:pPr>
            <a:endParaRPr sz="825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9594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indent="-476" eaLnBrk="0">
              <a:lnSpc>
                <a:spcPct val="119000"/>
              </a:lnSpc>
            </a:pPr>
            <a:r>
              <a:rPr sz="975" kern="0" spc="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Slash Commands</a:t>
            </a:r>
            <a:r>
              <a:rPr sz="975" kern="0" spc="-8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</a:t>
            </a:r>
            <a:r>
              <a:rPr sz="975" kern="0" spc="7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Participants  Chat</a:t>
            </a:r>
            <a:r>
              <a:rPr sz="975" kern="0" spc="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75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Variables</a:t>
            </a:r>
            <a:endParaRPr sz="975">
              <a:latin typeface="Arial"/>
              <a:ea typeface="Arial"/>
              <a:cs typeface="Arial"/>
            </a:endParaRPr>
          </a:p>
        </p:txBody>
      </p:sp>
      <p:sp>
        <p:nvSpPr>
          <p:cNvPr id="140" name="textbox 140"/>
          <p:cNvSpPr/>
          <p:nvPr/>
        </p:nvSpPr>
        <p:spPr>
          <a:xfrm>
            <a:off x="8464860" y="2480584"/>
            <a:ext cx="926783" cy="87344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</a:pPr>
            <a:endParaRPr sz="10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2276"/>
              </a:lnSpc>
            </a:pPr>
            <a:r>
              <a:rPr b="1" kern="0" spc="-23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聊天交互</a:t>
            </a:r>
            <a:endParaRPr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5000"/>
              </a:lnSpc>
            </a:pPr>
            <a:endParaRPr sz="750">
              <a:latin typeface="Arial"/>
              <a:ea typeface="Arial"/>
              <a:cs typeface="Arial"/>
            </a:endParaRPr>
          </a:p>
          <a:p>
            <a:pPr marL="15240" eaLnBrk="0">
              <a:lnSpc>
                <a:spcPts val="1464"/>
              </a:lnSpc>
              <a:spcBef>
                <a:spcPts val="323"/>
              </a:spcBef>
            </a:pPr>
            <a:r>
              <a:rPr sz="10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Inline</a:t>
            </a:r>
            <a:r>
              <a:rPr sz="1050" kern="0" spc="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50" kern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</a:t>
            </a:r>
            <a:endParaRPr sz="1050">
              <a:latin typeface="Arial"/>
              <a:ea typeface="Arial"/>
              <a:cs typeface="Arial"/>
            </a:endParaRPr>
          </a:p>
          <a:p>
            <a:pPr marL="9525" eaLnBrk="0">
              <a:lnSpc>
                <a:spcPts val="1715"/>
              </a:lnSpc>
            </a:pPr>
            <a:r>
              <a:rPr sz="1050" kern="0" spc="1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Chat View</a:t>
            </a:r>
            <a:endParaRPr sz="1050">
              <a:latin typeface="Arial"/>
              <a:ea typeface="Arial"/>
              <a:cs typeface="Arial"/>
            </a:endParaRPr>
          </a:p>
        </p:txBody>
      </p:sp>
      <p:sp>
        <p:nvSpPr>
          <p:cNvPr id="144" name="path 144"/>
          <p:cNvSpPr/>
          <p:nvPr/>
        </p:nvSpPr>
        <p:spPr>
          <a:xfrm>
            <a:off x="7310438" y="3629023"/>
            <a:ext cx="4214813" cy="9525"/>
          </a:xfrm>
          <a:custGeom>
            <a:avLst/>
            <a:gdLst/>
            <a:ahLst/>
            <a:cxnLst/>
            <a:rect l="0" t="0" r="0" b="0"/>
            <a:pathLst>
              <a:path w="8850" h="20">
                <a:moveTo>
                  <a:pt x="10" y="10"/>
                </a:moveTo>
                <a:lnTo>
                  <a:pt x="8840" y="10"/>
                </a:lnTo>
              </a:path>
            </a:pathLst>
          </a:custGeom>
          <a:noFill/>
          <a:ln w="12700" cap="rnd">
            <a:solidFill>
              <a:srgbClr val="BFBFB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146" name="path 146"/>
          <p:cNvSpPr/>
          <p:nvPr/>
        </p:nvSpPr>
        <p:spPr>
          <a:xfrm>
            <a:off x="7310438" y="2261190"/>
            <a:ext cx="4214813" cy="9525"/>
          </a:xfrm>
          <a:custGeom>
            <a:avLst/>
            <a:gdLst/>
            <a:ahLst/>
            <a:cxnLst/>
            <a:rect l="0" t="0" r="0" b="0"/>
            <a:pathLst>
              <a:path w="8850" h="20">
                <a:moveTo>
                  <a:pt x="10" y="10"/>
                </a:moveTo>
                <a:lnTo>
                  <a:pt x="8840" y="10"/>
                </a:lnTo>
              </a:path>
            </a:pathLst>
          </a:custGeom>
          <a:noFill/>
          <a:ln w="12700" cap="rnd">
            <a:solidFill>
              <a:srgbClr val="BFBFB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  <p:sp>
        <p:nvSpPr>
          <p:cNvPr id="148" name="path 148"/>
          <p:cNvSpPr/>
          <p:nvPr/>
        </p:nvSpPr>
        <p:spPr>
          <a:xfrm>
            <a:off x="7310438" y="4996856"/>
            <a:ext cx="4214813" cy="9525"/>
          </a:xfrm>
          <a:custGeom>
            <a:avLst/>
            <a:gdLst/>
            <a:ahLst/>
            <a:cxnLst/>
            <a:rect l="0" t="0" r="0" b="0"/>
            <a:pathLst>
              <a:path w="8850" h="20">
                <a:moveTo>
                  <a:pt x="10" y="10"/>
                </a:moveTo>
                <a:lnTo>
                  <a:pt x="8840" y="10"/>
                </a:lnTo>
              </a:path>
            </a:pathLst>
          </a:custGeom>
          <a:noFill/>
          <a:ln w="12700" cap="rnd">
            <a:solidFill>
              <a:srgbClr val="BFBFBF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4"/>
          <p:cNvSpPr/>
          <p:nvPr/>
        </p:nvSpPr>
        <p:spPr>
          <a:xfrm>
            <a:off x="6726714" y="1841176"/>
            <a:ext cx="4906009" cy="4505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087"/>
              </a:lnSpc>
              <a:tabLst/>
            </a:pPr>
            <a:r>
              <a:rPr sz="170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适用场景</a:t>
            </a:r>
            <a:r>
              <a:rPr sz="170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1700" dirty="0"/>
          </a:p>
          <a:p>
            <a:pPr marL="240926" algn="l" rtl="0" eaLnBrk="0">
              <a:lnSpc>
                <a:spcPts val="1853"/>
              </a:lnSpc>
              <a:spcBef>
                <a:spcPts val="1442"/>
              </a:spcBef>
              <a:tabLst/>
            </a:pPr>
            <a:r>
              <a:rPr sz="14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</a:t>
            </a:r>
            <a:r>
              <a:rPr sz="15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结合上下文给出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码</a:t>
            </a:r>
            <a:endParaRPr lang="Microsoft YaHei" altLang="Microsoft YaHei" sz="1500" dirty="0"/>
          </a:p>
          <a:p>
            <a:pPr marL="463743" algn="l" rtl="0" eaLnBrk="0">
              <a:lnSpc>
                <a:spcPct val="95000"/>
              </a:lnSpc>
              <a:spcBef>
                <a:spcPts val="1429"/>
              </a:spcBef>
              <a:tabLst/>
            </a:pPr>
            <a:r>
              <a:rPr sz="12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140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生成函数(查询式，命令式)，  包括</a:t>
            </a:r>
            <a:r>
              <a:rPr sz="140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元测试</a:t>
            </a:r>
            <a:endParaRPr lang="Microsoft YaHei" altLang="Microsoft YaHei" sz="1400" dirty="0"/>
          </a:p>
          <a:p>
            <a:pPr marL="463759" algn="l" rtl="0" eaLnBrk="0">
              <a:lnSpc>
                <a:spcPct val="90000"/>
              </a:lnSpc>
              <a:spcBef>
                <a:spcPts val="1491"/>
              </a:spcBef>
              <a:tabLst/>
            </a:pPr>
            <a:r>
              <a:rPr sz="12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140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补齐代码，  </a:t>
            </a:r>
            <a:r>
              <a:rPr sz="1400" spc="-6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DevOps</a:t>
            </a:r>
            <a:r>
              <a:rPr sz="140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脚本，  </a:t>
            </a:r>
            <a:r>
              <a:rPr sz="1400" spc="-6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She</a:t>
            </a:r>
            <a:r>
              <a:rPr sz="1400" spc="-4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l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l</a:t>
            </a:r>
            <a:r>
              <a:rPr sz="140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脚本， 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SQL</a:t>
            </a:r>
            <a:r>
              <a:rPr sz="140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语句等</a:t>
            </a:r>
            <a:endParaRPr lang="Microsoft YaHei" altLang="Microsoft YaHei" sz="1400" dirty="0"/>
          </a:p>
          <a:p>
            <a:pPr marL="463743" algn="l" rtl="0" eaLnBrk="0">
              <a:lnSpc>
                <a:spcPct val="98000"/>
              </a:lnSpc>
              <a:spcBef>
                <a:spcPts val="1558"/>
              </a:spcBef>
              <a:tabLst/>
            </a:pPr>
            <a:r>
              <a:rPr sz="12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补齐和上下文匹配的有规律的相似格式的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</a:t>
            </a:r>
            <a:endParaRPr lang="Microsoft YaHei" altLang="Microsoft YaHei" sz="1400" dirty="0"/>
          </a:p>
          <a:p>
            <a:pPr marL="463743" algn="l" rtl="0" eaLnBrk="0">
              <a:lnSpc>
                <a:spcPct val="97000"/>
              </a:lnSpc>
              <a:spcBef>
                <a:spcPts val="1453"/>
              </a:spcBef>
              <a:tabLst/>
            </a:pPr>
            <a:r>
              <a:rPr sz="12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14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正则表达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式</a:t>
            </a:r>
            <a:endParaRPr lang="Microsoft YaHei" altLang="Microsoft YaHei" sz="1400" dirty="0"/>
          </a:p>
          <a:p>
            <a:pPr marL="463759" algn="l" rtl="0" eaLnBrk="0">
              <a:lnSpc>
                <a:spcPct val="97000"/>
              </a:lnSpc>
              <a:spcBef>
                <a:spcPts val="1451"/>
              </a:spcBef>
              <a:tabLst/>
            </a:pPr>
            <a:r>
              <a:rPr sz="12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14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简化陌生框架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/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语言的使用</a:t>
            </a:r>
            <a:endParaRPr lang="Microsoft YaHei" altLang="Microsoft YaHei" sz="1400" dirty="0"/>
          </a:p>
          <a:p>
            <a:pPr marL="463743" algn="l" rtl="0" eaLnBrk="0">
              <a:lnSpc>
                <a:spcPct val="98000"/>
              </a:lnSpc>
              <a:spcBef>
                <a:spcPts val="1438"/>
              </a:spcBef>
              <a:tabLst/>
            </a:pPr>
            <a:r>
              <a:rPr sz="12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14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按常识完善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象字段</a:t>
            </a:r>
            <a:endParaRPr lang="Microsoft YaHei" altLang="Microsoft YaHei" sz="1400" dirty="0"/>
          </a:p>
          <a:p>
            <a:pPr marL="240926" algn="l" rtl="0" eaLnBrk="0">
              <a:lnSpc>
                <a:spcPts val="1852"/>
              </a:lnSpc>
              <a:spcBef>
                <a:spcPts val="1475"/>
              </a:spcBef>
              <a:tabLst/>
            </a:pPr>
            <a:r>
              <a:rPr sz="14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编写测试代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码</a:t>
            </a:r>
            <a:endParaRPr lang="Microsoft YaHei" altLang="Microsoft YaHei" sz="1500" dirty="0"/>
          </a:p>
          <a:p>
            <a:pPr marL="800682" indent="-336939" algn="l" rtl="0" eaLnBrk="0">
              <a:lnSpc>
                <a:spcPct val="100000"/>
              </a:lnSpc>
              <a:spcBef>
                <a:spcPts val="1422"/>
              </a:spcBef>
              <a:tabLst/>
            </a:pPr>
            <a:r>
              <a:rPr sz="12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包含各类边界条件验证、使用难以记忆关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键字编写代 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码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等</a:t>
            </a:r>
            <a:endParaRPr lang="Microsoft YaHei" altLang="Microsoft YaHei" sz="14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200" dirty="0"/>
          </a:p>
          <a:p>
            <a:pPr marL="240926" algn="l" rtl="0" eaLnBrk="0">
              <a:lnSpc>
                <a:spcPts val="1856"/>
              </a:lnSpc>
              <a:spcBef>
                <a:spcPts val="4"/>
              </a:spcBef>
              <a:tabLst/>
            </a:pPr>
            <a:r>
              <a:rPr sz="14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注释补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齐</a:t>
            </a:r>
            <a:endParaRPr lang="Microsoft YaHei" altLang="Microsoft YaHei" sz="1500" dirty="0"/>
          </a:p>
        </p:txBody>
      </p:sp>
      <p:sp>
        <p:nvSpPr>
          <p:cNvPr id="65" name="textbox 65"/>
          <p:cNvSpPr/>
          <p:nvPr/>
        </p:nvSpPr>
        <p:spPr>
          <a:xfrm>
            <a:off x="527025" y="1935639"/>
            <a:ext cx="4806315" cy="23653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792"/>
              </a:lnSpc>
              <a:tabLst/>
            </a:pPr>
            <a:r>
              <a:rPr sz="2000" spc="-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</a:t>
            </a:r>
            <a:r>
              <a:rPr sz="2300" spc="-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核心能</a:t>
            </a:r>
            <a:r>
              <a:rPr sz="230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力</a:t>
            </a:r>
            <a:r>
              <a:rPr sz="23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2300" dirty="0"/>
          </a:p>
          <a:p>
            <a:pPr marL="568273" indent="-335196" algn="l" rtl="0" eaLnBrk="0">
              <a:lnSpc>
                <a:spcPct val="99000"/>
              </a:lnSpc>
              <a:spcBef>
                <a:spcPts val="1373"/>
              </a:spcBef>
              <a:tabLst/>
            </a:pPr>
            <a:r>
              <a:rPr sz="16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8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在光标位置，根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据上下文</a:t>
            </a:r>
            <a:r>
              <a:rPr sz="1800" spc="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猜想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Developer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 </a:t>
            </a:r>
            <a:r>
              <a:rPr sz="18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续要输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入什么</a:t>
            </a:r>
            <a:endParaRPr lang="Microsoft YaHei" altLang="Microsoft YaHei" sz="1800" dirty="0"/>
          </a:p>
          <a:p>
            <a:pPr marL="233077" algn="l" rtl="0" eaLnBrk="0">
              <a:lnSpc>
                <a:spcPct val="94000"/>
              </a:lnSpc>
              <a:spcBef>
                <a:spcPts val="1478"/>
              </a:spcBef>
              <a:tabLst/>
            </a:pPr>
            <a:r>
              <a:rPr sz="1600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800" spc="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上下文(提示词)可以</a:t>
            </a:r>
            <a:r>
              <a:rPr sz="180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</a:t>
            </a:r>
            <a:endParaRPr lang="Microsoft YaHei" altLang="Microsoft YaHei" sz="1800" dirty="0"/>
          </a:p>
          <a:p>
            <a:pPr marL="453551" algn="l" rtl="0" eaLnBrk="0">
              <a:lnSpc>
                <a:spcPct val="98000"/>
              </a:lnSpc>
              <a:spcBef>
                <a:spcPts val="1431"/>
              </a:spcBef>
              <a:tabLst/>
            </a:pPr>
            <a:r>
              <a:rPr sz="10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</a:t>
            </a:r>
            <a:r>
              <a:rPr sz="12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代码注释、一段逻辑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代码的开头、一个字符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/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变量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/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语句等</a:t>
            </a:r>
            <a:endParaRPr lang="Microsoft YaHei" altLang="Microsoft YaHei" sz="12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200" dirty="0"/>
          </a:p>
          <a:p>
            <a:pPr marL="233077" algn="l" rtl="0" eaLnBrk="0">
              <a:lnSpc>
                <a:spcPct val="97000"/>
              </a:lnSpc>
              <a:spcBef>
                <a:spcPts val="7"/>
              </a:spcBef>
              <a:tabLst/>
            </a:pPr>
            <a:r>
              <a:rPr sz="16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80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生成的内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容可以是</a:t>
            </a:r>
            <a:endParaRPr lang="Microsoft YaHei" altLang="Microsoft YaHei" sz="1800" dirty="0"/>
          </a:p>
        </p:txBody>
      </p:sp>
      <p:sp>
        <p:nvSpPr>
          <p:cNvPr id="66" name="textbox 66"/>
          <p:cNvSpPr/>
          <p:nvPr/>
        </p:nvSpPr>
        <p:spPr>
          <a:xfrm>
            <a:off x="967876" y="4448664"/>
            <a:ext cx="3593465" cy="1654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6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</a:t>
            </a:r>
            <a:r>
              <a:rPr sz="12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完整的函数</a:t>
            </a:r>
            <a:r>
              <a:rPr sz="1200" spc="10" dirty="0">
                <a:solidFill>
                  <a:srgbClr val="000000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/</a:t>
            </a:r>
            <a:r>
              <a:rPr sz="12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功能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代码</a:t>
            </a:r>
            <a:endParaRPr lang="Microsoft YaHei" altLang="Microsoft YaHei" sz="1200" dirty="0"/>
          </a:p>
          <a:p>
            <a:pPr marL="12700" algn="l" rtl="0" eaLnBrk="0">
              <a:lnSpc>
                <a:spcPct val="98000"/>
              </a:lnSpc>
              <a:spcBef>
                <a:spcPts val="1440"/>
              </a:spcBef>
              <a:tabLst/>
            </a:pPr>
            <a:r>
              <a:rPr sz="10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</a:t>
            </a:r>
            <a:r>
              <a:rPr sz="120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后续的代码片段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，可以是半行、一行、多行代码</a:t>
            </a:r>
            <a:endParaRPr lang="Microsoft YaHei" altLang="Microsoft YaHei" sz="1200" dirty="0"/>
          </a:p>
          <a:p>
            <a:pPr marL="12700" algn="l" rtl="0" eaLnBrk="0">
              <a:lnSpc>
                <a:spcPct val="99000"/>
              </a:lnSpc>
              <a:spcBef>
                <a:spcPts val="1445"/>
              </a:spcBef>
              <a:tabLst/>
            </a:pPr>
            <a:r>
              <a:rPr sz="1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注释</a:t>
            </a:r>
            <a:endParaRPr lang="Microsoft YaHei" altLang="Microsoft YaHei" sz="1200" dirty="0"/>
          </a:p>
          <a:p>
            <a:pPr marL="12700" algn="l" rtl="0" eaLnBrk="0">
              <a:lnSpc>
                <a:spcPct val="99000"/>
              </a:lnSpc>
              <a:spcBef>
                <a:spcPts val="1416"/>
              </a:spcBef>
              <a:tabLst/>
            </a:pPr>
            <a:r>
              <a:rPr sz="1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</a:t>
            </a:r>
            <a:r>
              <a:rPr sz="12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整个代码文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件</a:t>
            </a:r>
            <a:endParaRPr lang="Microsoft YaHei" altLang="Microsoft YaHei" sz="12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100" dirty="0"/>
          </a:p>
          <a:p>
            <a:pPr marL="12716" algn="l" rtl="0" eaLnBrk="0">
              <a:lnSpc>
                <a:spcPct val="99000"/>
              </a:lnSpc>
              <a:spcBef>
                <a:spcPts val="6"/>
              </a:spcBef>
              <a:tabLst/>
            </a:pPr>
            <a:r>
              <a:rPr sz="1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   </a:t>
            </a:r>
            <a:r>
              <a:rPr sz="120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整个工程文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件</a:t>
            </a:r>
            <a:endParaRPr lang="Microsoft YaHei" altLang="Microsoft YaHei" sz="1200" dirty="0"/>
          </a:p>
        </p:txBody>
      </p:sp>
      <p:sp>
        <p:nvSpPr>
          <p:cNvPr id="67" name="textbox 67"/>
          <p:cNvSpPr/>
          <p:nvPr/>
        </p:nvSpPr>
        <p:spPr>
          <a:xfrm>
            <a:off x="432533" y="373546"/>
            <a:ext cx="7120255" cy="5226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93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0000"/>
              </a:lnSpc>
              <a:spcBef>
                <a:spcPts val="1"/>
              </a:spcBef>
              <a:tabLst/>
            </a:pPr>
            <a:r>
              <a:rPr sz="3500" b="1" spc="-17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GitHub</a:t>
            </a:r>
            <a:r>
              <a:rPr sz="3500" spc="-17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 </a:t>
            </a:r>
            <a:r>
              <a:rPr sz="3500" b="1" spc="-17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Copil</a:t>
            </a:r>
            <a:r>
              <a:rPr sz="3500" b="1" spc="-16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o</a:t>
            </a:r>
            <a:r>
              <a:rPr sz="3500" b="1" spc="0" dirty="0">
                <a:solidFill>
                  <a:srgbClr val="0078D7">
                    <a:alpha val="100000"/>
                  </a:srgbClr>
                </a:solidFill>
                <a:latin typeface="Segoe UI"/>
                <a:ea typeface="Segoe UI"/>
                <a:cs typeface="Segoe UI"/>
              </a:rPr>
              <a:t>t</a:t>
            </a:r>
            <a:r>
              <a:rPr sz="3500" spc="-170" dirty="0">
                <a:solidFill>
                  <a:srgbClr val="0078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的基本能力和场景概览</a:t>
            </a:r>
            <a:endParaRPr lang="Microsoft YaHei" altLang="Microsoft YaHei" sz="3500" dirty="0"/>
          </a:p>
        </p:txBody>
      </p:sp>
      <p:sp>
        <p:nvSpPr>
          <p:cNvPr id="68" name="path"/>
          <p:cNvSpPr/>
          <p:nvPr/>
        </p:nvSpPr>
        <p:spPr>
          <a:xfrm>
            <a:off x="5913500" y="1734692"/>
            <a:ext cx="493014" cy="4629150"/>
          </a:xfrm>
          <a:custGeom>
            <a:avLst/>
            <a:gdLst/>
            <a:ahLst/>
            <a:cxnLst/>
            <a:rect l="0" t="0" r="0" b="0"/>
            <a:pathLst>
              <a:path w="776" h="7290">
                <a:moveTo>
                  <a:pt x="15" y="15"/>
                </a:moveTo>
                <a:cubicBezTo>
                  <a:pt x="221" y="15"/>
                  <a:pt x="388" y="42"/>
                  <a:pt x="388" y="77"/>
                </a:cubicBezTo>
                <a:lnTo>
                  <a:pt x="388" y="3582"/>
                </a:lnTo>
                <a:cubicBezTo>
                  <a:pt x="388" y="3617"/>
                  <a:pt x="555" y="3645"/>
                  <a:pt x="761" y="3645"/>
                </a:cubicBezTo>
                <a:cubicBezTo>
                  <a:pt x="555" y="3645"/>
                  <a:pt x="388" y="3672"/>
                  <a:pt x="388" y="3707"/>
                </a:cubicBezTo>
                <a:lnTo>
                  <a:pt x="388" y="7212"/>
                </a:lnTo>
                <a:cubicBezTo>
                  <a:pt x="388" y="7247"/>
                  <a:pt x="221" y="7275"/>
                  <a:pt x="15" y="7275"/>
                </a:cubicBezTo>
              </a:path>
            </a:pathLst>
          </a:custGeom>
          <a:noFill/>
          <a:ln w="19050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69" name="table 69"/>
          <p:cNvGraphicFramePr>
            <a:graphicFrameLocks noGrp="1"/>
          </p:cNvGraphicFramePr>
          <p:nvPr/>
        </p:nvGraphicFramePr>
        <p:xfrm>
          <a:off x="1272730" y="5477446"/>
          <a:ext cx="1137919" cy="531494"/>
        </p:xfrm>
        <a:graphic>
          <a:graphicData uri="http://schemas.openxmlformats.org/drawingml/2006/table">
            <a:tbl>
              <a:tblPr/>
              <a:tblGrid>
                <a:gridCol w="1137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149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path"/>
          <p:cNvSpPr/>
          <p:nvPr/>
        </p:nvSpPr>
        <p:spPr>
          <a:xfrm>
            <a:off x="1280840" y="5478850"/>
            <a:ext cx="1122334" cy="558022"/>
          </a:xfrm>
          <a:custGeom>
            <a:avLst/>
            <a:gdLst/>
            <a:ahLst/>
            <a:cxnLst/>
            <a:rect l="0" t="0" r="0" b="0"/>
            <a:pathLst>
              <a:path w="1767" h="878">
                <a:moveTo>
                  <a:pt x="9" y="20"/>
                </a:moveTo>
                <a:lnTo>
                  <a:pt x="1757" y="858"/>
                </a:lnTo>
                <a:moveTo>
                  <a:pt x="9" y="858"/>
                </a:moveTo>
                <a:lnTo>
                  <a:pt x="1757" y="20"/>
                </a:lnTo>
              </a:path>
            </a:pathLst>
          </a:custGeom>
          <a:noFill/>
          <a:ln w="28575" cap="flat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1606</Words>
  <Application>Microsoft Office PowerPoint</Application>
  <PresentationFormat>宽屏</PresentationFormat>
  <Paragraphs>969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3" baseType="lpstr">
      <vt:lpstr>Microsoft YaHei</vt:lpstr>
      <vt:lpstr>Arial</vt:lpstr>
      <vt:lpstr>Segoe UI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新林 朱</cp:lastModifiedBy>
  <cp:revision>8</cp:revision>
  <dcterms:modified xsi:type="dcterms:W3CDTF">2024-08-13T05:57:44Z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E94486CC-9CD1-11EB-B3E1-52540006F7B4}" pid="2" name="CRO">
    <vt:lpwstr>wqlLaW5nc29mdCBQREYgdG8gV1BTIDgw</vt:lpwstr>
  </property>
  <property fmtid="{E94486CC-9CD1-11EB-B3E1-52540006F7B4}" pid="3" name="Created">
    <vt:filetime>2024-08-13T00:46:45Z</vt:filetime>
  </property>
</Properties>
</file>